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92" r:id="rId29"/>
    <p:sldId id="288" r:id="rId30"/>
    <p:sldId id="289" r:id="rId31"/>
    <p:sldId id="290" r:id="rId32"/>
    <p:sldId id="291" r:id="rId33"/>
    <p:sldId id="344" r:id="rId34"/>
    <p:sldId id="293" r:id="rId35"/>
    <p:sldId id="294" r:id="rId36"/>
    <p:sldId id="299" r:id="rId37"/>
    <p:sldId id="300" r:id="rId38"/>
    <p:sldId id="295" r:id="rId39"/>
    <p:sldId id="296" r:id="rId40"/>
    <p:sldId id="297" r:id="rId41"/>
    <p:sldId id="298" r:id="rId42"/>
    <p:sldId id="301" r:id="rId43"/>
    <p:sldId id="302" r:id="rId44"/>
    <p:sldId id="303" r:id="rId45"/>
    <p:sldId id="304" r:id="rId46"/>
    <p:sldId id="305" r:id="rId47"/>
    <p:sldId id="306" r:id="rId48"/>
    <p:sldId id="309" r:id="rId49"/>
    <p:sldId id="310" r:id="rId50"/>
    <p:sldId id="311" r:id="rId51"/>
    <p:sldId id="312" r:id="rId52"/>
    <p:sldId id="313" r:id="rId53"/>
    <p:sldId id="307" r:id="rId54"/>
    <p:sldId id="308"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6" r:id="rId77"/>
    <p:sldId id="335" r:id="rId78"/>
    <p:sldId id="337" r:id="rId79"/>
    <p:sldId id="338" r:id="rId80"/>
    <p:sldId id="339" r:id="rId81"/>
    <p:sldId id="340" r:id="rId82"/>
    <p:sldId id="341" r:id="rId83"/>
    <p:sldId id="342" r:id="rId84"/>
    <p:sldId id="343" r:id="rId8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9CA1"/>
    <a:srgbClr val="FFFE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ADAAE5-06B5-4006-A25B-0991DB7888FF}" v="5" dt="2023-07-21T06:52:03.6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1" autoAdjust="0"/>
    <p:restoredTop sz="94660" autoAdjust="0"/>
  </p:normalViewPr>
  <p:slideViewPr>
    <p:cSldViewPr snapToGrid="0">
      <p:cViewPr varScale="1">
        <p:scale>
          <a:sx n="82" d="100"/>
          <a:sy n="82" d="100"/>
        </p:scale>
        <p:origin x="874"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6/11/relationships/changesInfo" Target="changesInfos/changesInfo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a Martinelli" userId="0f81c8ea3e5fe830" providerId="LiveId" clId="{E3ADAAE5-06B5-4006-A25B-0991DB7888FF}"/>
    <pc:docChg chg="custSel addSld modSld">
      <pc:chgData name="Carolina Martinelli" userId="0f81c8ea3e5fe830" providerId="LiveId" clId="{E3ADAAE5-06B5-4006-A25B-0991DB7888FF}" dt="2023-07-21T06:52:05.401" v="11" actId="1076"/>
      <pc:docMkLst>
        <pc:docMk/>
      </pc:docMkLst>
      <pc:sldChg chg="addSp delSp modSp mod">
        <pc:chgData name="Carolina Martinelli" userId="0f81c8ea3e5fe830" providerId="LiveId" clId="{E3ADAAE5-06B5-4006-A25B-0991DB7888FF}" dt="2023-07-21T06:52:05.401" v="11" actId="1076"/>
        <pc:sldMkLst>
          <pc:docMk/>
          <pc:sldMk cId="2029920898" sldId="296"/>
        </pc:sldMkLst>
        <pc:graphicFrameChg chg="del">
          <ac:chgData name="Carolina Martinelli" userId="0f81c8ea3e5fe830" providerId="LiveId" clId="{E3ADAAE5-06B5-4006-A25B-0991DB7888FF}" dt="2023-07-21T06:51:52.855" v="7" actId="478"/>
          <ac:graphicFrameMkLst>
            <pc:docMk/>
            <pc:sldMk cId="2029920898" sldId="296"/>
            <ac:graphicFrameMk id="5" creationId="{9509AEC6-D6C9-45E8-B0D9-7AFBAC7BF448}"/>
          </ac:graphicFrameMkLst>
        </pc:graphicFrameChg>
        <pc:graphicFrameChg chg="add mod">
          <ac:chgData name="Carolina Martinelli" userId="0f81c8ea3e5fe830" providerId="LiveId" clId="{E3ADAAE5-06B5-4006-A25B-0991DB7888FF}" dt="2023-07-21T06:52:05.401" v="11" actId="1076"/>
          <ac:graphicFrameMkLst>
            <pc:docMk/>
            <pc:sldMk cId="2029920898" sldId="296"/>
            <ac:graphicFrameMk id="7" creationId="{42B90445-1C3E-51E4-B687-75B796117275}"/>
          </ac:graphicFrameMkLst>
        </pc:graphicFrameChg>
      </pc:sldChg>
      <pc:sldChg chg="addSp modSp new mod modAnim">
        <pc:chgData name="Carolina Martinelli" userId="0f81c8ea3e5fe830" providerId="LiveId" clId="{E3ADAAE5-06B5-4006-A25B-0991DB7888FF}" dt="2023-07-21T06:51:13.554" v="6"/>
        <pc:sldMkLst>
          <pc:docMk/>
          <pc:sldMk cId="2365228780" sldId="344"/>
        </pc:sldMkLst>
        <pc:spChg chg="add mod">
          <ac:chgData name="Carolina Martinelli" userId="0f81c8ea3e5fe830" providerId="LiveId" clId="{E3ADAAE5-06B5-4006-A25B-0991DB7888FF}" dt="2023-07-21T06:51:05.910" v="5" actId="2711"/>
          <ac:spMkLst>
            <pc:docMk/>
            <pc:sldMk cId="2365228780" sldId="344"/>
            <ac:spMk id="2" creationId="{03A58A7E-D650-6CE8-F3EE-9956DC7D206F}"/>
          </ac:spMkLst>
        </pc:spChg>
        <pc:spChg chg="mod">
          <ac:chgData name="Carolina Martinelli" userId="0f81c8ea3e5fe830" providerId="LiveId" clId="{E3ADAAE5-06B5-4006-A25B-0991DB7888FF}" dt="2023-07-21T06:51:13.554" v="6"/>
          <ac:spMkLst>
            <pc:docMk/>
            <pc:sldMk cId="2365228780" sldId="344"/>
            <ac:spMk id="4" creationId="{B9E708DA-C8E7-47E5-B371-93EED1C24D67}"/>
          </ac:spMkLst>
        </pc:spChg>
        <pc:spChg chg="mod">
          <ac:chgData name="Carolina Martinelli" userId="0f81c8ea3e5fe830" providerId="LiveId" clId="{E3ADAAE5-06B5-4006-A25B-0991DB7888FF}" dt="2023-07-21T06:51:13.554" v="6"/>
          <ac:spMkLst>
            <pc:docMk/>
            <pc:sldMk cId="2365228780" sldId="344"/>
            <ac:spMk id="5" creationId="{253D095B-6574-AD17-D806-17B86D9FC3EC}"/>
          </ac:spMkLst>
        </pc:spChg>
        <pc:grpChg chg="add mod">
          <ac:chgData name="Carolina Martinelli" userId="0f81c8ea3e5fe830" providerId="LiveId" clId="{E3ADAAE5-06B5-4006-A25B-0991DB7888FF}" dt="2023-07-21T06:51:13.554" v="6"/>
          <ac:grpSpMkLst>
            <pc:docMk/>
            <pc:sldMk cId="2365228780" sldId="344"/>
            <ac:grpSpMk id="3" creationId="{B2944A99-0226-C1EB-16C0-DE8858F3C4F6}"/>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19950F-0852-DE54-DBE5-B65375C58ED1}"/>
              </a:ext>
            </a:extLst>
          </p:cNvPr>
          <p:cNvSpPr>
            <a:spLocks noGrp="1"/>
          </p:cNvSpPr>
          <p:nvPr>
            <p:ph type="title"/>
          </p:nvPr>
        </p:nvSpPr>
        <p:spPr>
          <a:xfrm>
            <a:off x="838200" y="365125"/>
            <a:ext cx="10515600" cy="1325563"/>
          </a:xfrm>
          <a:prstGeom prst="rect">
            <a:avLst/>
          </a:prstGeom>
        </p:spPr>
        <p:txBody>
          <a:bodyPr/>
          <a:lstStyle/>
          <a:p>
            <a:r>
              <a:rPr lang="it-IT" dirty="0"/>
              <a:t>Fare clic per modificare lo stile del titolo dello schema</a:t>
            </a:r>
          </a:p>
        </p:txBody>
      </p:sp>
    </p:spTree>
    <p:extLst>
      <p:ext uri="{BB962C8B-B14F-4D97-AF65-F5344CB8AC3E}">
        <p14:creationId xmlns:p14="http://schemas.microsoft.com/office/powerpoint/2010/main" val="3745079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D5FCAB-E862-DC74-CD0D-6CF6A1F118AC}"/>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F220CE5-A237-B1B0-2ADF-9F2989793B43}"/>
              </a:ext>
            </a:extLst>
          </p:cNvPr>
          <p:cNvSpPr>
            <a:spLocks noGrp="1"/>
          </p:cNvSpPr>
          <p:nvPr>
            <p:ph idx="1"/>
          </p:nvPr>
        </p:nvSpPr>
        <p:spPr>
          <a:xfrm>
            <a:off x="838200" y="1825625"/>
            <a:ext cx="10515600" cy="4109045"/>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F92CAFF-E2FE-EBC0-574B-63E3364AC75B}"/>
              </a:ext>
            </a:extLst>
          </p:cNvPr>
          <p:cNvSpPr>
            <a:spLocks noGrp="1"/>
          </p:cNvSpPr>
          <p:nvPr>
            <p:ph type="dt" sz="half" idx="10"/>
          </p:nvPr>
        </p:nvSpPr>
        <p:spPr>
          <a:xfrm>
            <a:off x="838200" y="6356350"/>
            <a:ext cx="2743200" cy="365125"/>
          </a:xfrm>
          <a:prstGeom prst="rect">
            <a:avLst/>
          </a:prstGeom>
        </p:spPr>
        <p:txBody>
          <a:bodyPr/>
          <a:lstStyle/>
          <a:p>
            <a:fld id="{15B04BDC-298B-4A8A-BA2B-8BB8F5DC291F}" type="datetimeFigureOut">
              <a:rPr lang="it-IT" smtClean="0"/>
              <a:t>21/07/2023</a:t>
            </a:fld>
            <a:endParaRPr lang="it-IT"/>
          </a:p>
        </p:txBody>
      </p:sp>
      <p:sp>
        <p:nvSpPr>
          <p:cNvPr id="5" name="Segnaposto piè di pagina 4">
            <a:extLst>
              <a:ext uri="{FF2B5EF4-FFF2-40B4-BE49-F238E27FC236}">
                <a16:creationId xmlns:a16="http://schemas.microsoft.com/office/drawing/2014/main" id="{4A52BAFC-0166-9B7A-14E5-33DE64F5E2B3}"/>
              </a:ext>
            </a:extLst>
          </p:cNvPr>
          <p:cNvSpPr>
            <a:spLocks noGrp="1"/>
          </p:cNvSpPr>
          <p:nvPr>
            <p:ph type="ftr" sz="quarter" idx="11"/>
          </p:nvPr>
        </p:nvSpPr>
        <p:spPr>
          <a:xfrm>
            <a:off x="4038600" y="6356350"/>
            <a:ext cx="4114800" cy="365125"/>
          </a:xfrm>
          <a:prstGeom prst="rect">
            <a:avLst/>
          </a:prstGeom>
        </p:spPr>
        <p:txBody>
          <a:bodyPr/>
          <a:lstStyle/>
          <a:p>
            <a:endParaRPr lang="it-IT" dirty="0"/>
          </a:p>
        </p:txBody>
      </p:sp>
      <p:sp>
        <p:nvSpPr>
          <p:cNvPr id="6" name="Segnaposto numero diapositiva 5">
            <a:extLst>
              <a:ext uri="{FF2B5EF4-FFF2-40B4-BE49-F238E27FC236}">
                <a16:creationId xmlns:a16="http://schemas.microsoft.com/office/drawing/2014/main" id="{D03DF315-B7F4-2A63-B02C-6DA9BFC25A4A}"/>
              </a:ext>
            </a:extLst>
          </p:cNvPr>
          <p:cNvSpPr>
            <a:spLocks noGrp="1"/>
          </p:cNvSpPr>
          <p:nvPr>
            <p:ph type="sldNum" sz="quarter" idx="12"/>
          </p:nvPr>
        </p:nvSpPr>
        <p:spPr>
          <a:xfrm>
            <a:off x="8610600" y="6356350"/>
            <a:ext cx="2743200" cy="365125"/>
          </a:xfrm>
          <a:prstGeom prst="rect">
            <a:avLst/>
          </a:prstGeom>
        </p:spPr>
        <p:txBody>
          <a:bodyPr/>
          <a:lstStyle/>
          <a:p>
            <a:fld id="{C64452DA-B5DA-4FFD-8BBC-F82EE1710C0A}" type="slidenum">
              <a:rPr lang="it-IT" smtClean="0"/>
              <a:t>‹N›</a:t>
            </a:fld>
            <a:endParaRPr lang="it-IT"/>
          </a:p>
        </p:txBody>
      </p:sp>
    </p:spTree>
    <p:extLst>
      <p:ext uri="{BB962C8B-B14F-4D97-AF65-F5344CB8AC3E}">
        <p14:creationId xmlns:p14="http://schemas.microsoft.com/office/powerpoint/2010/main" val="413184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7164AF-B7D1-7B83-267B-C979A30DBF4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1EBE236-7599-DC84-D119-F6884770E64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dirty="0"/>
              <a:t>Fare clic per modificare gli stili del testo dello schema</a:t>
            </a:r>
          </a:p>
        </p:txBody>
      </p:sp>
      <p:sp>
        <p:nvSpPr>
          <p:cNvPr id="4" name="Segnaposto data 3">
            <a:extLst>
              <a:ext uri="{FF2B5EF4-FFF2-40B4-BE49-F238E27FC236}">
                <a16:creationId xmlns:a16="http://schemas.microsoft.com/office/drawing/2014/main" id="{36C2C691-4514-AD22-5659-E89155A10D8E}"/>
              </a:ext>
            </a:extLst>
          </p:cNvPr>
          <p:cNvSpPr>
            <a:spLocks noGrp="1"/>
          </p:cNvSpPr>
          <p:nvPr>
            <p:ph type="dt" sz="half" idx="10"/>
          </p:nvPr>
        </p:nvSpPr>
        <p:spPr>
          <a:xfrm>
            <a:off x="838200" y="6356350"/>
            <a:ext cx="2743200" cy="365125"/>
          </a:xfrm>
          <a:prstGeom prst="rect">
            <a:avLst/>
          </a:prstGeom>
        </p:spPr>
        <p:txBody>
          <a:bodyPr/>
          <a:lstStyle/>
          <a:p>
            <a:fld id="{15B04BDC-298B-4A8A-BA2B-8BB8F5DC291F}" type="datetimeFigureOut">
              <a:rPr lang="it-IT" smtClean="0"/>
              <a:t>21/07/2023</a:t>
            </a:fld>
            <a:endParaRPr lang="it-IT"/>
          </a:p>
        </p:txBody>
      </p:sp>
      <p:sp>
        <p:nvSpPr>
          <p:cNvPr id="5" name="Segnaposto piè di pagina 4">
            <a:extLst>
              <a:ext uri="{FF2B5EF4-FFF2-40B4-BE49-F238E27FC236}">
                <a16:creationId xmlns:a16="http://schemas.microsoft.com/office/drawing/2014/main" id="{99CC207D-395E-98F3-36E9-0D4A35B647C6}"/>
              </a:ext>
            </a:extLst>
          </p:cNvPr>
          <p:cNvSpPr>
            <a:spLocks noGrp="1"/>
          </p:cNvSpPr>
          <p:nvPr>
            <p:ph type="ftr" sz="quarter" idx="11"/>
          </p:nvPr>
        </p:nvSpPr>
        <p:spPr>
          <a:xfrm>
            <a:off x="4038600" y="6356350"/>
            <a:ext cx="4114800" cy="365125"/>
          </a:xfrm>
          <a:prstGeom prst="rect">
            <a:avLst/>
          </a:prstGeom>
        </p:spPr>
        <p:txBody>
          <a:bodyPr/>
          <a:lstStyle/>
          <a:p>
            <a:endParaRPr lang="it-IT" dirty="0"/>
          </a:p>
        </p:txBody>
      </p:sp>
      <p:sp>
        <p:nvSpPr>
          <p:cNvPr id="6" name="Segnaposto numero diapositiva 5">
            <a:extLst>
              <a:ext uri="{FF2B5EF4-FFF2-40B4-BE49-F238E27FC236}">
                <a16:creationId xmlns:a16="http://schemas.microsoft.com/office/drawing/2014/main" id="{7B27B09C-300F-60F2-5246-CA084C5BEA64}"/>
              </a:ext>
            </a:extLst>
          </p:cNvPr>
          <p:cNvSpPr>
            <a:spLocks noGrp="1"/>
          </p:cNvSpPr>
          <p:nvPr>
            <p:ph type="sldNum" sz="quarter" idx="12"/>
          </p:nvPr>
        </p:nvSpPr>
        <p:spPr>
          <a:xfrm>
            <a:off x="8610600" y="6356350"/>
            <a:ext cx="2743200" cy="365125"/>
          </a:xfrm>
          <a:prstGeom prst="rect">
            <a:avLst/>
          </a:prstGeom>
        </p:spPr>
        <p:txBody>
          <a:bodyPr/>
          <a:lstStyle/>
          <a:p>
            <a:fld id="{C64452DA-B5DA-4FFD-8BBC-F82EE1710C0A}" type="slidenum">
              <a:rPr lang="it-IT" smtClean="0"/>
              <a:t>‹N›</a:t>
            </a:fld>
            <a:endParaRPr lang="it-IT" dirty="0"/>
          </a:p>
        </p:txBody>
      </p:sp>
    </p:spTree>
    <p:extLst>
      <p:ext uri="{BB962C8B-B14F-4D97-AF65-F5344CB8AC3E}">
        <p14:creationId xmlns:p14="http://schemas.microsoft.com/office/powerpoint/2010/main" val="620101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96D71A-C3E6-650F-F340-09582E7EFD43}"/>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AA1CDCA-1A97-C24E-286C-07F2E0F6D9BF}"/>
              </a:ext>
            </a:extLst>
          </p:cNvPr>
          <p:cNvSpPr>
            <a:spLocks noGrp="1"/>
          </p:cNvSpPr>
          <p:nvPr>
            <p:ph sz="half" idx="1"/>
          </p:nvPr>
        </p:nvSpPr>
        <p:spPr>
          <a:xfrm>
            <a:off x="838200" y="1825625"/>
            <a:ext cx="5181600" cy="435133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2E046E3F-3C85-CB89-FC05-99B102F05BAD}"/>
              </a:ext>
            </a:extLst>
          </p:cNvPr>
          <p:cNvSpPr>
            <a:spLocks noGrp="1"/>
          </p:cNvSpPr>
          <p:nvPr>
            <p:ph sz="half" idx="2"/>
          </p:nvPr>
        </p:nvSpPr>
        <p:spPr>
          <a:xfrm>
            <a:off x="6172200" y="1825625"/>
            <a:ext cx="5181600" cy="435133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205698D4-7F4D-22DF-5C91-2E4DCB6090FC}"/>
              </a:ext>
            </a:extLst>
          </p:cNvPr>
          <p:cNvSpPr>
            <a:spLocks noGrp="1"/>
          </p:cNvSpPr>
          <p:nvPr>
            <p:ph type="dt" sz="half" idx="10"/>
          </p:nvPr>
        </p:nvSpPr>
        <p:spPr>
          <a:xfrm>
            <a:off x="838200" y="6356350"/>
            <a:ext cx="2743200" cy="365125"/>
          </a:xfrm>
          <a:prstGeom prst="rect">
            <a:avLst/>
          </a:prstGeom>
        </p:spPr>
        <p:txBody>
          <a:bodyPr/>
          <a:lstStyle/>
          <a:p>
            <a:fld id="{15B04BDC-298B-4A8A-BA2B-8BB8F5DC291F}" type="datetimeFigureOut">
              <a:rPr lang="it-IT" smtClean="0"/>
              <a:t>21/07/2023</a:t>
            </a:fld>
            <a:endParaRPr lang="it-IT"/>
          </a:p>
        </p:txBody>
      </p:sp>
      <p:sp>
        <p:nvSpPr>
          <p:cNvPr id="6" name="Segnaposto piè di pagina 5">
            <a:extLst>
              <a:ext uri="{FF2B5EF4-FFF2-40B4-BE49-F238E27FC236}">
                <a16:creationId xmlns:a16="http://schemas.microsoft.com/office/drawing/2014/main" id="{7C5B5858-7F3C-2867-D2C6-06E8328241A3}"/>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EC66896C-C096-AE76-90A2-A72CA1FECFC5}"/>
              </a:ext>
            </a:extLst>
          </p:cNvPr>
          <p:cNvSpPr>
            <a:spLocks noGrp="1"/>
          </p:cNvSpPr>
          <p:nvPr>
            <p:ph type="sldNum" sz="quarter" idx="12"/>
          </p:nvPr>
        </p:nvSpPr>
        <p:spPr>
          <a:xfrm>
            <a:off x="8610600" y="6356350"/>
            <a:ext cx="2743200" cy="365125"/>
          </a:xfrm>
          <a:prstGeom prst="rect">
            <a:avLst/>
          </a:prstGeom>
        </p:spPr>
        <p:txBody>
          <a:bodyPr/>
          <a:lstStyle/>
          <a:p>
            <a:fld id="{C64452DA-B5DA-4FFD-8BBC-F82EE1710C0A}" type="slidenum">
              <a:rPr lang="it-IT" smtClean="0"/>
              <a:t>‹N›</a:t>
            </a:fld>
            <a:endParaRPr lang="it-IT"/>
          </a:p>
        </p:txBody>
      </p:sp>
    </p:spTree>
    <p:extLst>
      <p:ext uri="{BB962C8B-B14F-4D97-AF65-F5344CB8AC3E}">
        <p14:creationId xmlns:p14="http://schemas.microsoft.com/office/powerpoint/2010/main" val="3028725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F55699-6295-E4EE-8764-E3F835EFF368}"/>
              </a:ext>
            </a:extLst>
          </p:cNvPr>
          <p:cNvSpPr>
            <a:spLocks noGrp="1"/>
          </p:cNvSpPr>
          <p:nvPr>
            <p:ph type="title"/>
          </p:nvPr>
        </p:nvSpPr>
        <p:spPr>
          <a:xfrm>
            <a:off x="839788" y="365125"/>
            <a:ext cx="10515600" cy="1325563"/>
          </a:xfrm>
          <a:prstGeom prst="rect">
            <a:avLst/>
          </a:prstGeo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9578F24-7976-7967-39F5-26CCE6D5DAA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68F4AF0A-FE4F-B98C-A8A2-9E368D23EF9B}"/>
              </a:ext>
            </a:extLst>
          </p:cNvPr>
          <p:cNvSpPr>
            <a:spLocks noGrp="1"/>
          </p:cNvSpPr>
          <p:nvPr>
            <p:ph sz="half" idx="2"/>
          </p:nvPr>
        </p:nvSpPr>
        <p:spPr>
          <a:xfrm>
            <a:off x="839788" y="2505075"/>
            <a:ext cx="5157787" cy="368458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50B9A375-AE46-EDC9-EA71-721110B128F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39274784-2A97-E2C2-47A6-9B72E3598AA3}"/>
              </a:ext>
            </a:extLst>
          </p:cNvPr>
          <p:cNvSpPr>
            <a:spLocks noGrp="1"/>
          </p:cNvSpPr>
          <p:nvPr>
            <p:ph sz="quarter" idx="4"/>
          </p:nvPr>
        </p:nvSpPr>
        <p:spPr>
          <a:xfrm>
            <a:off x="6172200" y="2505075"/>
            <a:ext cx="5183188" cy="368458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3C975023-60DB-E5B1-CF34-93FB96DE37BF}"/>
              </a:ext>
            </a:extLst>
          </p:cNvPr>
          <p:cNvSpPr>
            <a:spLocks noGrp="1"/>
          </p:cNvSpPr>
          <p:nvPr>
            <p:ph type="dt" sz="half" idx="10"/>
          </p:nvPr>
        </p:nvSpPr>
        <p:spPr>
          <a:xfrm>
            <a:off x="838200" y="6356350"/>
            <a:ext cx="2743200" cy="365125"/>
          </a:xfrm>
          <a:prstGeom prst="rect">
            <a:avLst/>
          </a:prstGeom>
        </p:spPr>
        <p:txBody>
          <a:bodyPr/>
          <a:lstStyle/>
          <a:p>
            <a:fld id="{15B04BDC-298B-4A8A-BA2B-8BB8F5DC291F}" type="datetimeFigureOut">
              <a:rPr lang="it-IT" smtClean="0"/>
              <a:t>21/07/2023</a:t>
            </a:fld>
            <a:endParaRPr lang="it-IT"/>
          </a:p>
        </p:txBody>
      </p:sp>
      <p:sp>
        <p:nvSpPr>
          <p:cNvPr id="8" name="Segnaposto piè di pagina 7">
            <a:extLst>
              <a:ext uri="{FF2B5EF4-FFF2-40B4-BE49-F238E27FC236}">
                <a16:creationId xmlns:a16="http://schemas.microsoft.com/office/drawing/2014/main" id="{A4CA87A0-642A-A705-6557-7849DEB7C79A}"/>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9" name="Segnaposto numero diapositiva 8">
            <a:extLst>
              <a:ext uri="{FF2B5EF4-FFF2-40B4-BE49-F238E27FC236}">
                <a16:creationId xmlns:a16="http://schemas.microsoft.com/office/drawing/2014/main" id="{EDCD7CEA-F287-B0CC-3880-E156456F6257}"/>
              </a:ext>
            </a:extLst>
          </p:cNvPr>
          <p:cNvSpPr>
            <a:spLocks noGrp="1"/>
          </p:cNvSpPr>
          <p:nvPr>
            <p:ph type="sldNum" sz="quarter" idx="12"/>
          </p:nvPr>
        </p:nvSpPr>
        <p:spPr>
          <a:xfrm>
            <a:off x="8610600" y="6356350"/>
            <a:ext cx="2743200" cy="365125"/>
          </a:xfrm>
          <a:prstGeom prst="rect">
            <a:avLst/>
          </a:prstGeom>
        </p:spPr>
        <p:txBody>
          <a:bodyPr/>
          <a:lstStyle/>
          <a:p>
            <a:fld id="{C64452DA-B5DA-4FFD-8BBC-F82EE1710C0A}" type="slidenum">
              <a:rPr lang="it-IT" smtClean="0"/>
              <a:t>‹N›</a:t>
            </a:fld>
            <a:endParaRPr lang="it-IT"/>
          </a:p>
        </p:txBody>
      </p:sp>
    </p:spTree>
    <p:extLst>
      <p:ext uri="{BB962C8B-B14F-4D97-AF65-F5344CB8AC3E}">
        <p14:creationId xmlns:p14="http://schemas.microsoft.com/office/powerpoint/2010/main" val="3084233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10D66C-B113-8FCF-CB61-D8C4E43BD742}"/>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A0DB35D9-5180-BD4A-D8B1-EABE1E87A280}"/>
              </a:ext>
            </a:extLst>
          </p:cNvPr>
          <p:cNvSpPr>
            <a:spLocks noGrp="1"/>
          </p:cNvSpPr>
          <p:nvPr>
            <p:ph type="dt" sz="half" idx="10"/>
          </p:nvPr>
        </p:nvSpPr>
        <p:spPr>
          <a:xfrm>
            <a:off x="838200" y="6356350"/>
            <a:ext cx="2743200" cy="365125"/>
          </a:xfrm>
          <a:prstGeom prst="rect">
            <a:avLst/>
          </a:prstGeom>
        </p:spPr>
        <p:txBody>
          <a:bodyPr/>
          <a:lstStyle/>
          <a:p>
            <a:fld id="{15B04BDC-298B-4A8A-BA2B-8BB8F5DC291F}" type="datetimeFigureOut">
              <a:rPr lang="it-IT" smtClean="0"/>
              <a:t>21/07/2023</a:t>
            </a:fld>
            <a:endParaRPr lang="it-IT"/>
          </a:p>
        </p:txBody>
      </p:sp>
      <p:sp>
        <p:nvSpPr>
          <p:cNvPr id="4" name="Segnaposto piè di pagina 3">
            <a:extLst>
              <a:ext uri="{FF2B5EF4-FFF2-40B4-BE49-F238E27FC236}">
                <a16:creationId xmlns:a16="http://schemas.microsoft.com/office/drawing/2014/main" id="{94B8FF46-83A5-EDFA-6DE3-84CDA6F2E837}"/>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5" name="Segnaposto numero diapositiva 4">
            <a:extLst>
              <a:ext uri="{FF2B5EF4-FFF2-40B4-BE49-F238E27FC236}">
                <a16:creationId xmlns:a16="http://schemas.microsoft.com/office/drawing/2014/main" id="{DA4FD6B6-6D1D-F2A6-B9EF-8699B7196234}"/>
              </a:ext>
            </a:extLst>
          </p:cNvPr>
          <p:cNvSpPr>
            <a:spLocks noGrp="1"/>
          </p:cNvSpPr>
          <p:nvPr>
            <p:ph type="sldNum" sz="quarter" idx="12"/>
          </p:nvPr>
        </p:nvSpPr>
        <p:spPr>
          <a:xfrm>
            <a:off x="8610600" y="6356350"/>
            <a:ext cx="2743200" cy="365125"/>
          </a:xfrm>
          <a:prstGeom prst="rect">
            <a:avLst/>
          </a:prstGeom>
        </p:spPr>
        <p:txBody>
          <a:bodyPr/>
          <a:lstStyle/>
          <a:p>
            <a:fld id="{C64452DA-B5DA-4FFD-8BBC-F82EE1710C0A}" type="slidenum">
              <a:rPr lang="it-IT" smtClean="0"/>
              <a:t>‹N›</a:t>
            </a:fld>
            <a:endParaRPr lang="it-IT"/>
          </a:p>
        </p:txBody>
      </p:sp>
    </p:spTree>
    <p:extLst>
      <p:ext uri="{BB962C8B-B14F-4D97-AF65-F5344CB8AC3E}">
        <p14:creationId xmlns:p14="http://schemas.microsoft.com/office/powerpoint/2010/main" val="2177291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3" name="Segnaposto piè di pagina 2">
            <a:extLst>
              <a:ext uri="{FF2B5EF4-FFF2-40B4-BE49-F238E27FC236}">
                <a16:creationId xmlns:a16="http://schemas.microsoft.com/office/drawing/2014/main" id="{1A52FEE3-7352-546A-330E-53CC35623A79}"/>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4" name="Segnaposto numero diapositiva 3">
            <a:extLst>
              <a:ext uri="{FF2B5EF4-FFF2-40B4-BE49-F238E27FC236}">
                <a16:creationId xmlns:a16="http://schemas.microsoft.com/office/drawing/2014/main" id="{686A7F77-D05B-F823-9B3E-7CC75200CD4F}"/>
              </a:ext>
            </a:extLst>
          </p:cNvPr>
          <p:cNvSpPr>
            <a:spLocks noGrp="1"/>
          </p:cNvSpPr>
          <p:nvPr>
            <p:ph type="sldNum" sz="quarter" idx="12"/>
          </p:nvPr>
        </p:nvSpPr>
        <p:spPr>
          <a:xfrm>
            <a:off x="8610600" y="6356350"/>
            <a:ext cx="2743200" cy="365125"/>
          </a:xfrm>
          <a:prstGeom prst="rect">
            <a:avLst/>
          </a:prstGeom>
        </p:spPr>
        <p:txBody>
          <a:bodyPr/>
          <a:lstStyle/>
          <a:p>
            <a:fld id="{C64452DA-B5DA-4FFD-8BBC-F82EE1710C0A}" type="slidenum">
              <a:rPr lang="it-IT" smtClean="0"/>
              <a:t>‹N›</a:t>
            </a:fld>
            <a:endParaRPr lang="it-IT"/>
          </a:p>
        </p:txBody>
      </p:sp>
    </p:spTree>
    <p:extLst>
      <p:ext uri="{BB962C8B-B14F-4D97-AF65-F5344CB8AC3E}">
        <p14:creationId xmlns:p14="http://schemas.microsoft.com/office/powerpoint/2010/main" val="4294056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0E43B9-5678-4CD7-F484-74C537334B4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4BC489E-94CE-F9FA-0E2A-6A33646E49E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783C665B-81FA-B55B-D195-96095C639BC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0756EE6-07B5-2C91-B049-A598681E3B29}"/>
              </a:ext>
            </a:extLst>
          </p:cNvPr>
          <p:cNvSpPr>
            <a:spLocks noGrp="1"/>
          </p:cNvSpPr>
          <p:nvPr>
            <p:ph type="dt" sz="half" idx="10"/>
          </p:nvPr>
        </p:nvSpPr>
        <p:spPr>
          <a:xfrm>
            <a:off x="838200" y="6356350"/>
            <a:ext cx="2743200" cy="365125"/>
          </a:xfrm>
          <a:prstGeom prst="rect">
            <a:avLst/>
          </a:prstGeom>
        </p:spPr>
        <p:txBody>
          <a:bodyPr/>
          <a:lstStyle/>
          <a:p>
            <a:fld id="{15B04BDC-298B-4A8A-BA2B-8BB8F5DC291F}" type="datetimeFigureOut">
              <a:rPr lang="it-IT" smtClean="0"/>
              <a:t>21/07/2023</a:t>
            </a:fld>
            <a:endParaRPr lang="it-IT"/>
          </a:p>
        </p:txBody>
      </p:sp>
      <p:sp>
        <p:nvSpPr>
          <p:cNvPr id="6" name="Segnaposto piè di pagina 5">
            <a:extLst>
              <a:ext uri="{FF2B5EF4-FFF2-40B4-BE49-F238E27FC236}">
                <a16:creationId xmlns:a16="http://schemas.microsoft.com/office/drawing/2014/main" id="{52456D90-28A5-027F-A5AF-100E4DBB398C}"/>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41C5BB29-633C-FEC7-C48C-E96E4FA62655}"/>
              </a:ext>
            </a:extLst>
          </p:cNvPr>
          <p:cNvSpPr>
            <a:spLocks noGrp="1"/>
          </p:cNvSpPr>
          <p:nvPr>
            <p:ph type="sldNum" sz="quarter" idx="12"/>
          </p:nvPr>
        </p:nvSpPr>
        <p:spPr>
          <a:xfrm>
            <a:off x="8610600" y="6356350"/>
            <a:ext cx="2743200" cy="365125"/>
          </a:xfrm>
          <a:prstGeom prst="rect">
            <a:avLst/>
          </a:prstGeom>
        </p:spPr>
        <p:txBody>
          <a:bodyPr/>
          <a:lstStyle/>
          <a:p>
            <a:fld id="{C64452DA-B5DA-4FFD-8BBC-F82EE1710C0A}" type="slidenum">
              <a:rPr lang="it-IT" smtClean="0"/>
              <a:t>‹N›</a:t>
            </a:fld>
            <a:endParaRPr lang="it-IT"/>
          </a:p>
        </p:txBody>
      </p:sp>
    </p:spTree>
    <p:extLst>
      <p:ext uri="{BB962C8B-B14F-4D97-AF65-F5344CB8AC3E}">
        <p14:creationId xmlns:p14="http://schemas.microsoft.com/office/powerpoint/2010/main" val="1228449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F5B868-C35D-7A43-C1E3-D840D39D9E0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AC9BA30-8A23-C701-1960-53AD4FBFD9E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7FA7C5CC-8B84-9680-CAE3-CDD11CBFC1B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80023FA4-AE50-DC6A-2857-8F688F4A19DF}"/>
              </a:ext>
            </a:extLst>
          </p:cNvPr>
          <p:cNvSpPr>
            <a:spLocks noGrp="1"/>
          </p:cNvSpPr>
          <p:nvPr>
            <p:ph type="dt" sz="half" idx="10"/>
          </p:nvPr>
        </p:nvSpPr>
        <p:spPr>
          <a:xfrm>
            <a:off x="838200" y="6356350"/>
            <a:ext cx="2743200" cy="365125"/>
          </a:xfrm>
          <a:prstGeom prst="rect">
            <a:avLst/>
          </a:prstGeom>
        </p:spPr>
        <p:txBody>
          <a:bodyPr/>
          <a:lstStyle/>
          <a:p>
            <a:fld id="{15B04BDC-298B-4A8A-BA2B-8BB8F5DC291F}" type="datetimeFigureOut">
              <a:rPr lang="it-IT" smtClean="0"/>
              <a:t>21/07/2023</a:t>
            </a:fld>
            <a:endParaRPr lang="it-IT"/>
          </a:p>
        </p:txBody>
      </p:sp>
      <p:sp>
        <p:nvSpPr>
          <p:cNvPr id="6" name="Segnaposto piè di pagina 5">
            <a:extLst>
              <a:ext uri="{FF2B5EF4-FFF2-40B4-BE49-F238E27FC236}">
                <a16:creationId xmlns:a16="http://schemas.microsoft.com/office/drawing/2014/main" id="{CAB39585-D980-409E-FF15-2F3CD6FB57DE}"/>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718449B6-2786-1BEF-A29E-142D3CCBC95F}"/>
              </a:ext>
            </a:extLst>
          </p:cNvPr>
          <p:cNvSpPr>
            <a:spLocks noGrp="1"/>
          </p:cNvSpPr>
          <p:nvPr>
            <p:ph type="sldNum" sz="quarter" idx="12"/>
          </p:nvPr>
        </p:nvSpPr>
        <p:spPr>
          <a:xfrm>
            <a:off x="8610600" y="6356350"/>
            <a:ext cx="2743200" cy="365125"/>
          </a:xfrm>
          <a:prstGeom prst="rect">
            <a:avLst/>
          </a:prstGeom>
        </p:spPr>
        <p:txBody>
          <a:bodyPr/>
          <a:lstStyle/>
          <a:p>
            <a:fld id="{C64452DA-B5DA-4FFD-8BBC-F82EE1710C0A}" type="slidenum">
              <a:rPr lang="it-IT" smtClean="0"/>
              <a:t>‹N›</a:t>
            </a:fld>
            <a:endParaRPr lang="it-IT"/>
          </a:p>
        </p:txBody>
      </p:sp>
    </p:spTree>
    <p:extLst>
      <p:ext uri="{BB962C8B-B14F-4D97-AF65-F5344CB8AC3E}">
        <p14:creationId xmlns:p14="http://schemas.microsoft.com/office/powerpoint/2010/main" val="18549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B6450B-AE91-E40D-EFD4-21CD9146E1E0}"/>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D3C578F-A404-E5B5-FF69-3BB6AF4E7B8C}"/>
              </a:ext>
            </a:extLst>
          </p:cNvPr>
          <p:cNvSpPr>
            <a:spLocks noGrp="1"/>
          </p:cNvSpPr>
          <p:nvPr>
            <p:ph type="body" orient="vert" idx="1"/>
          </p:nvPr>
        </p:nvSpPr>
        <p:spPr>
          <a:xfrm>
            <a:off x="838200" y="1825625"/>
            <a:ext cx="10515600" cy="4109045"/>
          </a:xfrm>
          <a:prstGeom prst="rect">
            <a:avLst/>
          </a:prstGeo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BB0213E-3FBD-73C2-62F2-979F28274710}"/>
              </a:ext>
            </a:extLst>
          </p:cNvPr>
          <p:cNvSpPr>
            <a:spLocks noGrp="1"/>
          </p:cNvSpPr>
          <p:nvPr>
            <p:ph type="dt" sz="half" idx="10"/>
          </p:nvPr>
        </p:nvSpPr>
        <p:spPr>
          <a:xfrm>
            <a:off x="838200" y="6356350"/>
            <a:ext cx="2743200" cy="365125"/>
          </a:xfrm>
          <a:prstGeom prst="rect">
            <a:avLst/>
          </a:prstGeom>
        </p:spPr>
        <p:txBody>
          <a:bodyPr/>
          <a:lstStyle/>
          <a:p>
            <a:fld id="{15B04BDC-298B-4A8A-BA2B-8BB8F5DC291F}" type="datetimeFigureOut">
              <a:rPr lang="it-IT" smtClean="0"/>
              <a:t>21/07/2023</a:t>
            </a:fld>
            <a:endParaRPr lang="it-IT"/>
          </a:p>
        </p:txBody>
      </p:sp>
      <p:sp>
        <p:nvSpPr>
          <p:cNvPr id="5" name="Segnaposto piè di pagina 4">
            <a:extLst>
              <a:ext uri="{FF2B5EF4-FFF2-40B4-BE49-F238E27FC236}">
                <a16:creationId xmlns:a16="http://schemas.microsoft.com/office/drawing/2014/main" id="{C7541E62-6921-FAD8-886B-49EC6C8C7880}"/>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80FA4970-AF80-CDF5-56F0-9DE6949BD5C3}"/>
              </a:ext>
            </a:extLst>
          </p:cNvPr>
          <p:cNvSpPr>
            <a:spLocks noGrp="1"/>
          </p:cNvSpPr>
          <p:nvPr>
            <p:ph type="sldNum" sz="quarter" idx="12"/>
          </p:nvPr>
        </p:nvSpPr>
        <p:spPr>
          <a:xfrm>
            <a:off x="8610600" y="6356350"/>
            <a:ext cx="2743200" cy="365125"/>
          </a:xfrm>
          <a:prstGeom prst="rect">
            <a:avLst/>
          </a:prstGeom>
        </p:spPr>
        <p:txBody>
          <a:bodyPr/>
          <a:lstStyle/>
          <a:p>
            <a:fld id="{C64452DA-B5DA-4FFD-8BBC-F82EE1710C0A}" type="slidenum">
              <a:rPr lang="it-IT" smtClean="0"/>
              <a:t>‹N›</a:t>
            </a:fld>
            <a:endParaRPr lang="it-IT"/>
          </a:p>
        </p:txBody>
      </p:sp>
    </p:spTree>
    <p:extLst>
      <p:ext uri="{BB962C8B-B14F-4D97-AF65-F5344CB8AC3E}">
        <p14:creationId xmlns:p14="http://schemas.microsoft.com/office/powerpoint/2010/main" val="1315219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9460C13-62A2-CC05-8E6E-E65152B877F3}"/>
              </a:ext>
            </a:extLst>
          </p:cNvPr>
          <p:cNvSpPr>
            <a:spLocks noGrp="1"/>
          </p:cNvSpPr>
          <p:nvPr>
            <p:ph type="title" orient="vert"/>
          </p:nvPr>
        </p:nvSpPr>
        <p:spPr>
          <a:xfrm>
            <a:off x="8724900" y="365125"/>
            <a:ext cx="2628900" cy="5811838"/>
          </a:xfrm>
          <a:prstGeom prst="rect">
            <a:avLst/>
          </a:prstGeo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C0E84FE3-1574-626C-B360-C0B586A955DB}"/>
              </a:ext>
            </a:extLst>
          </p:cNvPr>
          <p:cNvSpPr>
            <a:spLocks noGrp="1"/>
          </p:cNvSpPr>
          <p:nvPr>
            <p:ph type="body" orient="vert" idx="1"/>
          </p:nvPr>
        </p:nvSpPr>
        <p:spPr>
          <a:xfrm>
            <a:off x="838200" y="365125"/>
            <a:ext cx="7734300" cy="5811838"/>
          </a:xfrm>
          <a:prstGeom prst="rect">
            <a:avLst/>
          </a:prstGeo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25F0C30-E897-F833-904B-8358BED62B93}"/>
              </a:ext>
            </a:extLst>
          </p:cNvPr>
          <p:cNvSpPr>
            <a:spLocks noGrp="1"/>
          </p:cNvSpPr>
          <p:nvPr>
            <p:ph type="dt" sz="half" idx="10"/>
          </p:nvPr>
        </p:nvSpPr>
        <p:spPr>
          <a:xfrm>
            <a:off x="838200" y="6356350"/>
            <a:ext cx="2743200" cy="365125"/>
          </a:xfrm>
          <a:prstGeom prst="rect">
            <a:avLst/>
          </a:prstGeom>
        </p:spPr>
        <p:txBody>
          <a:bodyPr/>
          <a:lstStyle/>
          <a:p>
            <a:fld id="{15B04BDC-298B-4A8A-BA2B-8BB8F5DC291F}" type="datetimeFigureOut">
              <a:rPr lang="it-IT" smtClean="0"/>
              <a:t>21/07/2023</a:t>
            </a:fld>
            <a:endParaRPr lang="it-IT"/>
          </a:p>
        </p:txBody>
      </p:sp>
      <p:sp>
        <p:nvSpPr>
          <p:cNvPr id="5" name="Segnaposto piè di pagina 4">
            <a:extLst>
              <a:ext uri="{FF2B5EF4-FFF2-40B4-BE49-F238E27FC236}">
                <a16:creationId xmlns:a16="http://schemas.microsoft.com/office/drawing/2014/main" id="{D544C6D5-5BFB-C557-9989-2F3E732C0C3A}"/>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E340086E-2C0A-41B4-8829-8A6887D5E696}"/>
              </a:ext>
            </a:extLst>
          </p:cNvPr>
          <p:cNvSpPr>
            <a:spLocks noGrp="1"/>
          </p:cNvSpPr>
          <p:nvPr>
            <p:ph type="sldNum" sz="quarter" idx="12"/>
          </p:nvPr>
        </p:nvSpPr>
        <p:spPr>
          <a:xfrm>
            <a:off x="8610600" y="6356350"/>
            <a:ext cx="2743200" cy="365125"/>
          </a:xfrm>
          <a:prstGeom prst="rect">
            <a:avLst/>
          </a:prstGeom>
        </p:spPr>
        <p:txBody>
          <a:bodyPr/>
          <a:lstStyle/>
          <a:p>
            <a:fld id="{C64452DA-B5DA-4FFD-8BBC-F82EE1710C0A}" type="slidenum">
              <a:rPr lang="it-IT" smtClean="0"/>
              <a:t>‹N›</a:t>
            </a:fld>
            <a:endParaRPr lang="it-IT"/>
          </a:p>
        </p:txBody>
      </p:sp>
    </p:spTree>
    <p:extLst>
      <p:ext uri="{BB962C8B-B14F-4D97-AF65-F5344CB8AC3E}">
        <p14:creationId xmlns:p14="http://schemas.microsoft.com/office/powerpoint/2010/main" val="3790450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uppo 6">
            <a:extLst>
              <a:ext uri="{FF2B5EF4-FFF2-40B4-BE49-F238E27FC236}">
                <a16:creationId xmlns:a16="http://schemas.microsoft.com/office/drawing/2014/main" id="{BA9AE638-59D3-B756-FF1E-5CEA597A5FCB}"/>
              </a:ext>
            </a:extLst>
          </p:cNvPr>
          <p:cNvGrpSpPr/>
          <p:nvPr userDrawn="1"/>
        </p:nvGrpSpPr>
        <p:grpSpPr>
          <a:xfrm>
            <a:off x="0" y="5934670"/>
            <a:ext cx="12191999" cy="923330"/>
            <a:chOff x="0" y="5934670"/>
            <a:chExt cx="12191999" cy="923330"/>
          </a:xfrm>
        </p:grpSpPr>
        <p:sp>
          <p:nvSpPr>
            <p:cNvPr id="8" name="CasellaDiTesto 7">
              <a:extLst>
                <a:ext uri="{FF2B5EF4-FFF2-40B4-BE49-F238E27FC236}">
                  <a16:creationId xmlns:a16="http://schemas.microsoft.com/office/drawing/2014/main" id="{450E05E6-59A6-D1B9-7843-414DCE20B33D}"/>
                </a:ext>
              </a:extLst>
            </p:cNvPr>
            <p:cNvSpPr txBox="1"/>
            <p:nvPr/>
          </p:nvSpPr>
          <p:spPr>
            <a:xfrm>
              <a:off x="0" y="5934670"/>
              <a:ext cx="12191999" cy="923330"/>
            </a:xfrm>
            <a:prstGeom prst="rect">
              <a:avLst/>
            </a:prstGeom>
            <a:solidFill>
              <a:srgbClr val="359CA1"/>
            </a:solidFill>
          </p:spPr>
          <p:txBody>
            <a:bodyPr wrap="square" rtlCol="0">
              <a:spAutoFit/>
            </a:bodyPr>
            <a:lstStyle/>
            <a:p>
              <a:pPr algn="ctr"/>
              <a:endParaRPr lang="it-IT" b="1" dirty="0">
                <a:solidFill>
                  <a:srgbClr val="FFFEFD"/>
                </a:solidFill>
              </a:endParaRPr>
            </a:p>
            <a:p>
              <a:pPr algn="ctr"/>
              <a:r>
                <a:rPr lang="it-IT" b="1" dirty="0">
                  <a:solidFill>
                    <a:srgbClr val="FFFEFD"/>
                  </a:solidFill>
                </a:rPr>
                <a:t>      L’OUTSOURCING NEL SETTORE FARMACEUTICO – MASSIMILIANO DEL FRATE</a:t>
              </a:r>
            </a:p>
            <a:p>
              <a:endParaRPr lang="it-IT" b="1" dirty="0">
                <a:solidFill>
                  <a:srgbClr val="FFFEFD"/>
                </a:solidFill>
              </a:endParaRPr>
            </a:p>
          </p:txBody>
        </p:sp>
        <p:pic>
          <p:nvPicPr>
            <p:cNvPr id="9" name="Immagine 8" descr="Immagine che contiene Carattere, Elementi grafici, testo, logo&#10;&#10;Descrizione generata automaticamente">
              <a:extLst>
                <a:ext uri="{FF2B5EF4-FFF2-40B4-BE49-F238E27FC236}">
                  <a16:creationId xmlns:a16="http://schemas.microsoft.com/office/drawing/2014/main" id="{151D85FD-47B2-2E89-5666-5CB7ADC937A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029308" y="5982551"/>
              <a:ext cx="944686" cy="843469"/>
            </a:xfrm>
            <a:prstGeom prst="rect">
              <a:avLst/>
            </a:prstGeom>
          </p:spPr>
        </p:pic>
      </p:grpSp>
    </p:spTree>
    <p:extLst>
      <p:ext uri="{BB962C8B-B14F-4D97-AF65-F5344CB8AC3E}">
        <p14:creationId xmlns:p14="http://schemas.microsoft.com/office/powerpoint/2010/main" val="1163943994"/>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a:extLst>
              <a:ext uri="{FF2B5EF4-FFF2-40B4-BE49-F238E27FC236}">
                <a16:creationId xmlns:a16="http://schemas.microsoft.com/office/drawing/2014/main" id="{6BD671AC-5ACD-C60F-E886-929349522F13}"/>
              </a:ext>
            </a:extLst>
          </p:cNvPr>
          <p:cNvSpPr txBox="1"/>
          <p:nvPr/>
        </p:nvSpPr>
        <p:spPr>
          <a:xfrm>
            <a:off x="828093" y="0"/>
            <a:ext cx="6097554" cy="5755422"/>
          </a:xfrm>
          <a:prstGeom prst="rect">
            <a:avLst/>
          </a:prstGeom>
          <a:noFill/>
        </p:spPr>
        <p:txBody>
          <a:bodyPr wrap="square">
            <a:spAutoFit/>
          </a:bodyPr>
          <a:lstStyle/>
          <a:p>
            <a:pPr eaLnBrk="1" hangingPunct="1">
              <a:spcBef>
                <a:spcPct val="0"/>
              </a:spcBef>
              <a:buFontTx/>
              <a:buNone/>
            </a:pPr>
            <a:r>
              <a:rPr lang="it-IT" altLang="it-IT" sz="2400" b="0" i="1" dirty="0"/>
              <a:t>Sommario delle </a:t>
            </a:r>
            <a:r>
              <a:rPr lang="it-IT" altLang="it-IT" sz="2400" i="1" dirty="0"/>
              <a:t>lezioni</a:t>
            </a:r>
            <a:endParaRPr lang="it-IT" altLang="it-IT" sz="2400" b="0" i="1" dirty="0"/>
          </a:p>
          <a:p>
            <a:pPr eaLnBrk="1" hangingPunct="1">
              <a:spcBef>
                <a:spcPct val="0"/>
              </a:spcBef>
              <a:buFontTx/>
              <a:buNone/>
            </a:pPr>
            <a:r>
              <a:rPr lang="it-IT" altLang="it-IT" sz="2000" b="1" dirty="0"/>
              <a:t>Modulo 1</a:t>
            </a:r>
            <a:endParaRPr lang="it-IT" altLang="it-IT" b="1" dirty="0"/>
          </a:p>
          <a:p>
            <a:r>
              <a:rPr lang="it-IT" altLang="it-IT" sz="1800" dirty="0"/>
              <a:t>Breve storia ed origini</a:t>
            </a:r>
          </a:p>
          <a:p>
            <a:r>
              <a:rPr lang="it-IT" altLang="it-IT" sz="1800" dirty="0"/>
              <a:t>Motivazioni di carattere generale</a:t>
            </a:r>
          </a:p>
          <a:p>
            <a:r>
              <a:rPr lang="it-IT" altLang="it-IT" sz="1800" dirty="0"/>
              <a:t>Motivazioni di carattere specifico </a:t>
            </a:r>
          </a:p>
          <a:p>
            <a:r>
              <a:rPr lang="it-IT" altLang="it-IT" sz="1800" dirty="0"/>
              <a:t>Vantaggi e svantaggi</a:t>
            </a:r>
          </a:p>
          <a:p>
            <a:endParaRPr lang="it-IT" altLang="it-IT" sz="1800" b="1" dirty="0"/>
          </a:p>
          <a:p>
            <a:r>
              <a:rPr lang="it-IT" altLang="it-IT" sz="1800" b="1" dirty="0"/>
              <a:t>Modulo 2</a:t>
            </a:r>
            <a:endParaRPr lang="it-IT" altLang="it-IT" b="1" dirty="0"/>
          </a:p>
          <a:p>
            <a:r>
              <a:rPr lang="it-IT" altLang="it-IT" sz="1800" dirty="0"/>
              <a:t>Normativa</a:t>
            </a:r>
          </a:p>
          <a:p>
            <a:r>
              <a:rPr lang="it-IT" altLang="it-IT" sz="1800" dirty="0"/>
              <a:t>Il mercato</a:t>
            </a:r>
          </a:p>
          <a:p>
            <a:r>
              <a:rPr lang="it-IT" altLang="it-IT" sz="1800" dirty="0"/>
              <a:t>La produzione farmaceutica in Italia</a:t>
            </a:r>
          </a:p>
          <a:p>
            <a:endParaRPr lang="it-IT" altLang="it-IT" sz="1800" b="1" dirty="0"/>
          </a:p>
          <a:p>
            <a:r>
              <a:rPr lang="it-IT" altLang="it-IT" sz="1800" b="1" dirty="0"/>
              <a:t>Modulo 3</a:t>
            </a:r>
            <a:endParaRPr lang="it-IT" altLang="it-IT" b="1" dirty="0"/>
          </a:p>
          <a:p>
            <a:r>
              <a:rPr lang="it-IT" altLang="it-IT" sz="1800" dirty="0"/>
              <a:t>Il processo di selezione e valutazione : la scelta</a:t>
            </a:r>
          </a:p>
          <a:p>
            <a:r>
              <a:rPr lang="it-IT" altLang="it-IT" sz="1800" dirty="0"/>
              <a:t>Il </a:t>
            </a:r>
            <a:r>
              <a:rPr lang="it-IT" altLang="it-IT" sz="1800" dirty="0" err="1"/>
              <a:t>technology</a:t>
            </a:r>
            <a:r>
              <a:rPr lang="it-IT" altLang="it-IT" sz="1800" dirty="0"/>
              <a:t> transfer</a:t>
            </a:r>
          </a:p>
          <a:p>
            <a:endParaRPr lang="it-IT" altLang="it-IT" sz="1800" b="1" dirty="0"/>
          </a:p>
          <a:p>
            <a:r>
              <a:rPr lang="it-IT" altLang="it-IT" sz="1800" b="1" dirty="0"/>
              <a:t>Modulo 4</a:t>
            </a:r>
            <a:endParaRPr lang="it-IT" altLang="it-IT" b="1" dirty="0"/>
          </a:p>
          <a:p>
            <a:r>
              <a:rPr lang="it-IT" altLang="it-IT" sz="1800" dirty="0"/>
              <a:t>Il contratto</a:t>
            </a:r>
          </a:p>
          <a:p>
            <a:r>
              <a:rPr lang="it-IT" altLang="it-IT" sz="1800" dirty="0"/>
              <a:t>Punti chiave per il successo</a:t>
            </a:r>
          </a:p>
          <a:p>
            <a:r>
              <a:rPr lang="it-IT" altLang="it-IT" sz="1800" dirty="0"/>
              <a:t>Trappole da evitare</a:t>
            </a:r>
          </a:p>
        </p:txBody>
      </p:sp>
    </p:spTree>
    <p:extLst>
      <p:ext uri="{BB962C8B-B14F-4D97-AF65-F5344CB8AC3E}">
        <p14:creationId xmlns:p14="http://schemas.microsoft.com/office/powerpoint/2010/main" val="752435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8C1CD7A1-EF84-909A-EA79-CD372666229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A5C9037C-F514-7E66-CB91-9D0E57EF5A13}"/>
              </a:ext>
            </a:extLst>
          </p:cNvPr>
          <p:cNvSpPr txBox="1"/>
          <p:nvPr/>
        </p:nvSpPr>
        <p:spPr>
          <a:xfrm>
            <a:off x="1296955" y="83976"/>
            <a:ext cx="8425543" cy="369332"/>
          </a:xfrm>
          <a:prstGeom prst="rect">
            <a:avLst/>
          </a:prstGeom>
          <a:noFill/>
        </p:spPr>
        <p:txBody>
          <a:bodyPr wrap="square" rtlCol="0">
            <a:spAutoFit/>
          </a:bodyPr>
          <a:lstStyle/>
          <a:p>
            <a:pPr algn="ctr"/>
            <a:r>
              <a:rPr lang="it-IT" dirty="0">
                <a:solidFill>
                  <a:schemeClr val="bg1"/>
                </a:solidFill>
              </a:rPr>
              <a:t>BREVE STORIA E ORIGINI</a:t>
            </a:r>
          </a:p>
        </p:txBody>
      </p:sp>
      <p:sp>
        <p:nvSpPr>
          <p:cNvPr id="8" name="CasellaDiTesto 7">
            <a:extLst>
              <a:ext uri="{FF2B5EF4-FFF2-40B4-BE49-F238E27FC236}">
                <a16:creationId xmlns:a16="http://schemas.microsoft.com/office/drawing/2014/main" id="{9C6CA793-B379-B441-5FF1-9DFED27AA9AA}"/>
              </a:ext>
            </a:extLst>
          </p:cNvPr>
          <p:cNvSpPr txBox="1"/>
          <p:nvPr/>
        </p:nvSpPr>
        <p:spPr>
          <a:xfrm>
            <a:off x="429208" y="1390262"/>
            <a:ext cx="10506270" cy="3416320"/>
          </a:xfrm>
          <a:prstGeom prst="rect">
            <a:avLst/>
          </a:prstGeom>
          <a:noFill/>
        </p:spPr>
        <p:txBody>
          <a:bodyPr wrap="square">
            <a:spAutoFit/>
          </a:bodyPr>
          <a:lstStyle/>
          <a:p>
            <a:pPr algn="just" eaLnBrk="1" hangingPunct="1">
              <a:spcBef>
                <a:spcPct val="0"/>
              </a:spcBef>
              <a:buFontTx/>
              <a:buNone/>
            </a:pPr>
            <a:r>
              <a:rPr lang="it-IT" altLang="it-IT" sz="2400" b="0" dirty="0"/>
              <a:t>-La produzione di medicinali presso officine</a:t>
            </a:r>
          </a:p>
          <a:p>
            <a:pPr algn="just" eaLnBrk="1" hangingPunct="1">
              <a:spcBef>
                <a:spcPct val="0"/>
              </a:spcBef>
              <a:buFontTx/>
              <a:buNone/>
            </a:pPr>
            <a:r>
              <a:rPr lang="it-IT" altLang="it-IT" sz="2400" b="0" dirty="0"/>
              <a:t>diverse da quelle del titolare dell’AIC è consentita in Italia per legge da un periodo di tempo relativamente breve, </a:t>
            </a:r>
            <a:r>
              <a:rPr lang="it-IT" altLang="it-IT" sz="2400" b="0" dirty="0">
                <a:solidFill>
                  <a:schemeClr val="accent2"/>
                </a:solidFill>
              </a:rPr>
              <a:t>esattamente dal 1991</a:t>
            </a:r>
            <a:r>
              <a:rPr lang="it-IT" altLang="it-IT" sz="2400" b="0" dirty="0"/>
              <a:t>.</a:t>
            </a:r>
          </a:p>
          <a:p>
            <a:pPr algn="just" eaLnBrk="1" hangingPunct="1">
              <a:spcBef>
                <a:spcPct val="0"/>
              </a:spcBef>
              <a:buFontTx/>
              <a:buNone/>
            </a:pPr>
            <a:endParaRPr lang="it-IT" altLang="it-IT" sz="2400" b="0" dirty="0"/>
          </a:p>
          <a:p>
            <a:pPr algn="just" eaLnBrk="1" hangingPunct="1">
              <a:spcBef>
                <a:spcPct val="0"/>
              </a:spcBef>
              <a:buFontTx/>
              <a:buNone/>
            </a:pPr>
            <a:r>
              <a:rPr lang="it-IT" altLang="it-IT" sz="2400" b="0" dirty="0"/>
              <a:t>-Prima di quella data le produzioni presso terzi non erano ufficialmente riconosciute e venivano effettuate utilizzando le </a:t>
            </a:r>
            <a:r>
              <a:rPr lang="it-IT" altLang="it-IT" sz="2400" b="0" dirty="0">
                <a:solidFill>
                  <a:schemeClr val="accent2"/>
                </a:solidFill>
              </a:rPr>
              <a:t>“Officine consortili”</a:t>
            </a:r>
            <a:r>
              <a:rPr lang="it-IT" altLang="it-IT" sz="2400" b="0" dirty="0"/>
              <a:t>. Tali officine producevano per conto di diversi titolari che, sulla carta, compartecipavano all’assetto societario; una alternativa poteva essere quella delle cosiddette </a:t>
            </a:r>
          </a:p>
          <a:p>
            <a:pPr algn="just" eaLnBrk="1" hangingPunct="1">
              <a:spcBef>
                <a:spcPct val="0"/>
              </a:spcBef>
              <a:buFontTx/>
              <a:buNone/>
            </a:pPr>
            <a:r>
              <a:rPr lang="it-IT" altLang="it-IT" sz="2400" b="0" dirty="0">
                <a:solidFill>
                  <a:schemeClr val="accent2"/>
                </a:solidFill>
              </a:rPr>
              <a:t>“Co-Produzioni”</a:t>
            </a:r>
          </a:p>
        </p:txBody>
      </p:sp>
    </p:spTree>
    <p:extLst>
      <p:ext uri="{BB962C8B-B14F-4D97-AF65-F5344CB8AC3E}">
        <p14:creationId xmlns:p14="http://schemas.microsoft.com/office/powerpoint/2010/main" val="2019362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o 7">
            <a:extLst>
              <a:ext uri="{FF2B5EF4-FFF2-40B4-BE49-F238E27FC236}">
                <a16:creationId xmlns:a16="http://schemas.microsoft.com/office/drawing/2014/main" id="{8B2F0294-28AF-9D2A-A177-0E1E909C41D0}"/>
              </a:ext>
            </a:extLst>
          </p:cNvPr>
          <p:cNvGrpSpPr/>
          <p:nvPr/>
        </p:nvGrpSpPr>
        <p:grpSpPr>
          <a:xfrm>
            <a:off x="0" y="0"/>
            <a:ext cx="12192000" cy="453308"/>
            <a:chOff x="0" y="0"/>
            <a:chExt cx="12192000" cy="453308"/>
          </a:xfrm>
        </p:grpSpPr>
        <p:sp>
          <p:nvSpPr>
            <p:cNvPr id="4" name="Rettangolo 3">
              <a:extLst>
                <a:ext uri="{FF2B5EF4-FFF2-40B4-BE49-F238E27FC236}">
                  <a16:creationId xmlns:a16="http://schemas.microsoft.com/office/drawing/2014/main" id="{230DCCA7-6765-454D-FA4F-D4099ED71844}"/>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BFB6CF4B-1E18-9684-618A-560B0C77F3CA}"/>
                </a:ext>
              </a:extLst>
            </p:cNvPr>
            <p:cNvSpPr txBox="1"/>
            <p:nvPr/>
          </p:nvSpPr>
          <p:spPr>
            <a:xfrm>
              <a:off x="1296955" y="83976"/>
              <a:ext cx="8425543" cy="369332"/>
            </a:xfrm>
            <a:prstGeom prst="rect">
              <a:avLst/>
            </a:prstGeom>
            <a:noFill/>
          </p:spPr>
          <p:txBody>
            <a:bodyPr wrap="square" rtlCol="0">
              <a:spAutoFit/>
            </a:bodyPr>
            <a:lstStyle/>
            <a:p>
              <a:pPr algn="ctr"/>
              <a:r>
                <a:rPr lang="it-IT" dirty="0">
                  <a:solidFill>
                    <a:schemeClr val="bg1"/>
                  </a:solidFill>
                </a:rPr>
                <a:t>BREVE STORIA E ORIGINI</a:t>
              </a:r>
            </a:p>
          </p:txBody>
        </p:sp>
      </p:grpSp>
      <p:sp>
        <p:nvSpPr>
          <p:cNvPr id="7" name="CasellaDiTesto 6">
            <a:extLst>
              <a:ext uri="{FF2B5EF4-FFF2-40B4-BE49-F238E27FC236}">
                <a16:creationId xmlns:a16="http://schemas.microsoft.com/office/drawing/2014/main" id="{2F1EF4D7-E0FA-B4EF-CB38-CF0D4928345E}"/>
              </a:ext>
            </a:extLst>
          </p:cNvPr>
          <p:cNvSpPr txBox="1"/>
          <p:nvPr/>
        </p:nvSpPr>
        <p:spPr>
          <a:xfrm>
            <a:off x="1701282" y="2187943"/>
            <a:ext cx="8789436" cy="1697068"/>
          </a:xfrm>
          <a:prstGeom prst="rect">
            <a:avLst/>
          </a:prstGeom>
          <a:noFill/>
        </p:spPr>
        <p:txBody>
          <a:bodyPr wrap="square">
            <a:spAutoFit/>
          </a:bodyPr>
          <a:lstStyle/>
          <a:p>
            <a:pPr eaLnBrk="1" hangingPunct="1">
              <a:lnSpc>
                <a:spcPct val="150000"/>
              </a:lnSpc>
              <a:spcBef>
                <a:spcPct val="0"/>
              </a:spcBef>
              <a:buFontTx/>
              <a:buNone/>
            </a:pPr>
            <a:r>
              <a:rPr lang="it-IT" altLang="it-IT" sz="2400" dirty="0"/>
              <a:t>Il primo riferimento normativo riguardo alla produzione presso terzi</a:t>
            </a:r>
          </a:p>
          <a:p>
            <a:pPr eaLnBrk="1" hangingPunct="1">
              <a:lnSpc>
                <a:spcPct val="150000"/>
              </a:lnSpc>
              <a:spcBef>
                <a:spcPct val="0"/>
              </a:spcBef>
              <a:buFontTx/>
              <a:buNone/>
            </a:pPr>
            <a:r>
              <a:rPr lang="it-IT" altLang="it-IT" sz="2400" dirty="0"/>
              <a:t>è il decreto legislativo </a:t>
            </a:r>
            <a:r>
              <a:rPr lang="it-IT" altLang="it-IT" sz="2400" dirty="0">
                <a:solidFill>
                  <a:schemeClr val="accent2"/>
                </a:solidFill>
              </a:rPr>
              <a:t>178/91 del 29/05/91</a:t>
            </a:r>
            <a:r>
              <a:rPr lang="it-IT" altLang="it-IT" sz="2400" dirty="0"/>
              <a:t> che recepiva la direttiva</a:t>
            </a:r>
          </a:p>
          <a:p>
            <a:pPr eaLnBrk="1" hangingPunct="1">
              <a:lnSpc>
                <a:spcPct val="150000"/>
              </a:lnSpc>
              <a:spcBef>
                <a:spcPct val="0"/>
              </a:spcBef>
              <a:buFontTx/>
              <a:buNone/>
            </a:pPr>
            <a:r>
              <a:rPr lang="it-IT" altLang="it-IT" sz="2400" dirty="0"/>
              <a:t>comunitaria </a:t>
            </a:r>
            <a:r>
              <a:rPr lang="it-IT" altLang="it-IT" sz="2400" dirty="0">
                <a:solidFill>
                  <a:schemeClr val="accent2"/>
                </a:solidFill>
              </a:rPr>
              <a:t>65/65/CEE del 26.1.1965 </a:t>
            </a:r>
            <a:r>
              <a:rPr lang="it-IT" altLang="it-IT" sz="2400" dirty="0"/>
              <a:t>e successive direttive CEE</a:t>
            </a:r>
          </a:p>
        </p:txBody>
      </p:sp>
    </p:spTree>
    <p:extLst>
      <p:ext uri="{BB962C8B-B14F-4D97-AF65-F5344CB8AC3E}">
        <p14:creationId xmlns:p14="http://schemas.microsoft.com/office/powerpoint/2010/main" val="858397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o 3">
            <a:extLst>
              <a:ext uri="{FF2B5EF4-FFF2-40B4-BE49-F238E27FC236}">
                <a16:creationId xmlns:a16="http://schemas.microsoft.com/office/drawing/2014/main" id="{D26E0742-97FF-ED5F-3937-095C77362C5D}"/>
              </a:ext>
            </a:extLst>
          </p:cNvPr>
          <p:cNvGrpSpPr/>
          <p:nvPr/>
        </p:nvGrpSpPr>
        <p:grpSpPr>
          <a:xfrm>
            <a:off x="0" y="0"/>
            <a:ext cx="12192000" cy="453308"/>
            <a:chOff x="0" y="0"/>
            <a:chExt cx="12192000" cy="453308"/>
          </a:xfrm>
        </p:grpSpPr>
        <p:sp>
          <p:nvSpPr>
            <p:cNvPr id="5" name="Rettangolo 4">
              <a:extLst>
                <a:ext uri="{FF2B5EF4-FFF2-40B4-BE49-F238E27FC236}">
                  <a16:creationId xmlns:a16="http://schemas.microsoft.com/office/drawing/2014/main" id="{384D5152-8BFC-16F3-2867-7904C6744B65}"/>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E98502D1-5D1D-0B98-2EED-8CD53D13E8D6}"/>
                </a:ext>
              </a:extLst>
            </p:cNvPr>
            <p:cNvSpPr txBox="1"/>
            <p:nvPr/>
          </p:nvSpPr>
          <p:spPr>
            <a:xfrm>
              <a:off x="1296955" y="83976"/>
              <a:ext cx="8425543" cy="369332"/>
            </a:xfrm>
            <a:prstGeom prst="rect">
              <a:avLst/>
            </a:prstGeom>
            <a:noFill/>
          </p:spPr>
          <p:txBody>
            <a:bodyPr wrap="square" rtlCol="0">
              <a:spAutoFit/>
            </a:bodyPr>
            <a:lstStyle/>
            <a:p>
              <a:pPr algn="ctr"/>
              <a:r>
                <a:rPr lang="it-IT" dirty="0">
                  <a:solidFill>
                    <a:schemeClr val="bg1"/>
                  </a:solidFill>
                </a:rPr>
                <a:t>MOTIVAZIONI DI CARATTERE GENERALE</a:t>
              </a:r>
            </a:p>
          </p:txBody>
        </p:sp>
      </p:grpSp>
      <p:sp>
        <p:nvSpPr>
          <p:cNvPr id="8" name="CasellaDiTesto 7">
            <a:extLst>
              <a:ext uri="{FF2B5EF4-FFF2-40B4-BE49-F238E27FC236}">
                <a16:creationId xmlns:a16="http://schemas.microsoft.com/office/drawing/2014/main" id="{BB21CA78-3539-74A7-C63A-DCC5B2433110}"/>
              </a:ext>
            </a:extLst>
          </p:cNvPr>
          <p:cNvSpPr txBox="1"/>
          <p:nvPr/>
        </p:nvSpPr>
        <p:spPr>
          <a:xfrm>
            <a:off x="721567" y="860082"/>
            <a:ext cx="8425543" cy="4447371"/>
          </a:xfrm>
          <a:prstGeom prst="rect">
            <a:avLst/>
          </a:prstGeom>
          <a:noFill/>
        </p:spPr>
        <p:txBody>
          <a:bodyPr wrap="square">
            <a:spAutoFit/>
          </a:bodyPr>
          <a:lstStyle/>
          <a:p>
            <a:pPr eaLnBrk="1" hangingPunct="1">
              <a:spcBef>
                <a:spcPct val="0"/>
              </a:spcBef>
              <a:buFontTx/>
              <a:buNone/>
            </a:pPr>
            <a:r>
              <a:rPr lang="it-IT" altLang="it-IT" sz="2000" b="1" dirty="0"/>
              <a:t>Cambiamento della situazione socio-economica</a:t>
            </a:r>
          </a:p>
          <a:p>
            <a:pPr eaLnBrk="1" hangingPunct="1">
              <a:spcBef>
                <a:spcPct val="0"/>
              </a:spcBef>
              <a:buFontTx/>
              <a:buNone/>
            </a:pPr>
            <a:endParaRPr lang="it-IT" altLang="it-IT" sz="1100" dirty="0"/>
          </a:p>
          <a:p>
            <a:pPr marL="285750" indent="-285750" eaLnBrk="1" hangingPunct="1">
              <a:spcBef>
                <a:spcPct val="0"/>
              </a:spcBef>
              <a:buFont typeface="Arial" panose="020B0604020202020204" pitchFamily="34" charset="0"/>
              <a:buChar char="•"/>
            </a:pPr>
            <a:r>
              <a:rPr lang="it-IT" altLang="it-IT" sz="1800" dirty="0"/>
              <a:t>Limitazione dell’intervento dello Stato</a:t>
            </a:r>
          </a:p>
          <a:p>
            <a:pPr marL="285750" indent="-285750" eaLnBrk="1" hangingPunct="1">
              <a:spcBef>
                <a:spcPct val="0"/>
              </a:spcBef>
              <a:buFont typeface="Arial" panose="020B0604020202020204" pitchFamily="34" charset="0"/>
              <a:buChar char="•"/>
            </a:pPr>
            <a:r>
              <a:rPr lang="it-IT" altLang="it-IT" sz="1800" dirty="0"/>
              <a:t>Contenimento dei consumi</a:t>
            </a:r>
          </a:p>
          <a:p>
            <a:pPr marL="285750" indent="-285750" eaLnBrk="1" hangingPunct="1">
              <a:spcBef>
                <a:spcPct val="0"/>
              </a:spcBef>
              <a:buFont typeface="Arial" panose="020B0604020202020204" pitchFamily="34" charset="0"/>
              <a:buChar char="•"/>
            </a:pPr>
            <a:r>
              <a:rPr lang="it-IT" altLang="it-IT" sz="1800" dirty="0"/>
              <a:t>Introduzione di normative con complessità crescente</a:t>
            </a:r>
          </a:p>
          <a:p>
            <a:pPr marL="285750" indent="-285750" eaLnBrk="1" hangingPunct="1">
              <a:spcBef>
                <a:spcPct val="0"/>
              </a:spcBef>
              <a:buFont typeface="Arial" panose="020B0604020202020204" pitchFamily="34" charset="0"/>
              <a:buChar char="•"/>
            </a:pPr>
            <a:r>
              <a:rPr lang="it-IT" altLang="it-IT" sz="1800" dirty="0"/>
              <a:t>Dismissione di siti produttivi</a:t>
            </a:r>
          </a:p>
          <a:p>
            <a:pPr marL="285750" indent="-285750" eaLnBrk="1" hangingPunct="1">
              <a:spcBef>
                <a:spcPct val="0"/>
              </a:spcBef>
              <a:buFont typeface="Arial" panose="020B0604020202020204" pitchFamily="34" charset="0"/>
              <a:buChar char="•"/>
            </a:pPr>
            <a:r>
              <a:rPr lang="it-IT" altLang="it-IT" sz="1800" dirty="0"/>
              <a:t>Contenimento dei costi</a:t>
            </a:r>
          </a:p>
          <a:p>
            <a:pPr marL="285750" indent="-285750" eaLnBrk="1" hangingPunct="1">
              <a:spcBef>
                <a:spcPct val="0"/>
              </a:spcBef>
              <a:buFont typeface="Arial" panose="020B0604020202020204" pitchFamily="34" charset="0"/>
              <a:buChar char="•"/>
            </a:pPr>
            <a:r>
              <a:rPr lang="it-IT" altLang="it-IT" sz="1800" dirty="0"/>
              <a:t>Rapidità</a:t>
            </a:r>
          </a:p>
          <a:p>
            <a:pPr marL="285750" indent="-285750" eaLnBrk="1" hangingPunct="1">
              <a:spcBef>
                <a:spcPct val="0"/>
              </a:spcBef>
              <a:buFont typeface="Arial" panose="020B0604020202020204" pitchFamily="34" charset="0"/>
              <a:buChar char="•"/>
            </a:pPr>
            <a:r>
              <a:rPr lang="it-IT" altLang="it-IT" sz="1800" dirty="0"/>
              <a:t>Ottimizzazione delle risorse</a:t>
            </a:r>
          </a:p>
          <a:p>
            <a:pPr marL="285750" indent="-285750" eaLnBrk="1" hangingPunct="1">
              <a:spcBef>
                <a:spcPct val="0"/>
              </a:spcBef>
              <a:buFont typeface="Arial" panose="020B0604020202020204" pitchFamily="34" charset="0"/>
              <a:buChar char="•"/>
            </a:pPr>
            <a:r>
              <a:rPr lang="it-IT" altLang="it-IT" sz="1800" dirty="0"/>
              <a:t>Flessibilità</a:t>
            </a:r>
          </a:p>
          <a:p>
            <a:pPr marL="285750" indent="-285750" eaLnBrk="1" hangingPunct="1">
              <a:spcBef>
                <a:spcPct val="0"/>
              </a:spcBef>
              <a:buFont typeface="Arial" panose="020B0604020202020204" pitchFamily="34" charset="0"/>
              <a:buChar char="•"/>
            </a:pPr>
            <a:r>
              <a:rPr lang="it-IT" altLang="it-IT" sz="1800" dirty="0"/>
              <a:t>Innovazione</a:t>
            </a:r>
          </a:p>
          <a:p>
            <a:pPr marL="285750" indent="-285750" eaLnBrk="1" hangingPunct="1">
              <a:spcBef>
                <a:spcPct val="0"/>
              </a:spcBef>
              <a:buFont typeface="Arial" panose="020B0604020202020204" pitchFamily="34" charset="0"/>
              <a:buChar char="•"/>
            </a:pPr>
            <a:r>
              <a:rPr lang="it-IT" altLang="it-IT" sz="1800" dirty="0"/>
              <a:t>Focus sul core business</a:t>
            </a:r>
          </a:p>
          <a:p>
            <a:pPr marL="285750" indent="-285750" eaLnBrk="1" hangingPunct="1">
              <a:spcBef>
                <a:spcPct val="0"/>
              </a:spcBef>
              <a:buFont typeface="Arial" panose="020B0604020202020204" pitchFamily="34" charset="0"/>
              <a:buChar char="•"/>
            </a:pPr>
            <a:r>
              <a:rPr lang="it-IT" altLang="it-IT" sz="1800" dirty="0"/>
              <a:t>Riduzione del rischio (business e finanziario)</a:t>
            </a:r>
          </a:p>
          <a:p>
            <a:pPr marL="285750" indent="-285750" eaLnBrk="1" hangingPunct="1">
              <a:spcBef>
                <a:spcPct val="0"/>
              </a:spcBef>
              <a:buFont typeface="Arial" panose="020B0604020202020204" pitchFamily="34" charset="0"/>
              <a:buChar char="•"/>
            </a:pPr>
            <a:r>
              <a:rPr lang="it-IT" altLang="it-IT" sz="1800" dirty="0"/>
              <a:t>Miglioramento della comunicazione</a:t>
            </a:r>
          </a:p>
          <a:p>
            <a:pPr marL="285750" indent="-285750" eaLnBrk="1" hangingPunct="1">
              <a:spcBef>
                <a:spcPct val="0"/>
              </a:spcBef>
              <a:buFont typeface="Arial" panose="020B0604020202020204" pitchFamily="34" charset="0"/>
              <a:buChar char="•"/>
            </a:pPr>
            <a:r>
              <a:rPr lang="it-IT" altLang="it-IT" sz="1800" dirty="0"/>
              <a:t>Disponibilità di nuove piattaforme tecnologiche</a:t>
            </a:r>
          </a:p>
          <a:p>
            <a:pPr marL="285750" indent="-285750" eaLnBrk="1" hangingPunct="1">
              <a:spcBef>
                <a:spcPct val="0"/>
              </a:spcBef>
              <a:buFont typeface="Arial" panose="020B0604020202020204" pitchFamily="34" charset="0"/>
              <a:buChar char="•"/>
            </a:pPr>
            <a:r>
              <a:rPr lang="it-IT" altLang="it-IT" sz="1800" dirty="0"/>
              <a:t>Internazionalizzazione/globalizzazione </a:t>
            </a:r>
          </a:p>
        </p:txBody>
      </p:sp>
    </p:spTree>
    <p:extLst>
      <p:ext uri="{BB962C8B-B14F-4D97-AF65-F5344CB8AC3E}">
        <p14:creationId xmlns:p14="http://schemas.microsoft.com/office/powerpoint/2010/main" val="2518197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o 3">
            <a:extLst>
              <a:ext uri="{FF2B5EF4-FFF2-40B4-BE49-F238E27FC236}">
                <a16:creationId xmlns:a16="http://schemas.microsoft.com/office/drawing/2014/main" id="{DF4F66B8-C933-FF7D-2584-FB997D3D5683}"/>
              </a:ext>
            </a:extLst>
          </p:cNvPr>
          <p:cNvGrpSpPr/>
          <p:nvPr/>
        </p:nvGrpSpPr>
        <p:grpSpPr>
          <a:xfrm>
            <a:off x="0" y="0"/>
            <a:ext cx="12192000" cy="453308"/>
            <a:chOff x="0" y="0"/>
            <a:chExt cx="12192000" cy="453308"/>
          </a:xfrm>
        </p:grpSpPr>
        <p:sp>
          <p:nvSpPr>
            <p:cNvPr id="5" name="Rettangolo 4">
              <a:extLst>
                <a:ext uri="{FF2B5EF4-FFF2-40B4-BE49-F238E27FC236}">
                  <a16:creationId xmlns:a16="http://schemas.microsoft.com/office/drawing/2014/main" id="{8F8CE00A-2640-0A3F-19F7-EC91ACEC50D5}"/>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245C0539-CDAA-36B5-9308-131A77E44024}"/>
                </a:ext>
              </a:extLst>
            </p:cNvPr>
            <p:cNvSpPr txBox="1"/>
            <p:nvPr/>
          </p:nvSpPr>
          <p:spPr>
            <a:xfrm>
              <a:off x="1296955" y="83976"/>
              <a:ext cx="8425543" cy="369332"/>
            </a:xfrm>
            <a:prstGeom prst="rect">
              <a:avLst/>
            </a:prstGeom>
            <a:noFill/>
          </p:spPr>
          <p:txBody>
            <a:bodyPr wrap="square" rtlCol="0">
              <a:spAutoFit/>
            </a:bodyPr>
            <a:lstStyle/>
            <a:p>
              <a:pPr algn="ctr"/>
              <a:r>
                <a:rPr lang="it-IT" dirty="0">
                  <a:solidFill>
                    <a:schemeClr val="bg1"/>
                  </a:solidFill>
                </a:rPr>
                <a:t>MOTIVAZIONI DI CARATTERE GENERALE</a:t>
              </a:r>
            </a:p>
          </p:txBody>
        </p:sp>
      </p:grpSp>
      <p:sp>
        <p:nvSpPr>
          <p:cNvPr id="7" name="CasellaDiTesto 10">
            <a:extLst>
              <a:ext uri="{FF2B5EF4-FFF2-40B4-BE49-F238E27FC236}">
                <a16:creationId xmlns:a16="http://schemas.microsoft.com/office/drawing/2014/main" id="{73CEE6FD-C063-44C2-779D-94C6AB4A0F91}"/>
              </a:ext>
            </a:extLst>
          </p:cNvPr>
          <p:cNvSpPr txBox="1">
            <a:spLocks noChangeArrowheads="1"/>
          </p:cNvSpPr>
          <p:nvPr/>
        </p:nvSpPr>
        <p:spPr bwMode="auto">
          <a:xfrm>
            <a:off x="849087" y="1306285"/>
            <a:ext cx="9573208" cy="3170099"/>
          </a:xfrm>
          <a:prstGeom prst="rect">
            <a:avLst/>
          </a:prstGeom>
          <a:noFill/>
          <a:ln w="9525">
            <a:noFill/>
            <a:miter lim="800000"/>
            <a:headEnd/>
            <a:tailEnd/>
          </a:ln>
        </p:spPr>
        <p:txBody>
          <a:bodyPr wrap="square">
            <a:spAutoFit/>
          </a:bodyPr>
          <a:lstStyle/>
          <a:p>
            <a:pPr eaLnBrk="1" hangingPunct="1">
              <a:defRPr/>
            </a:pPr>
            <a:endParaRPr lang="it-IT" sz="2000" dirty="0"/>
          </a:p>
          <a:p>
            <a:pPr eaLnBrk="1" hangingPunct="1">
              <a:defRPr/>
            </a:pPr>
            <a:r>
              <a:rPr lang="it-IT" sz="2000" b="1" dirty="0"/>
              <a:t>Quali sono i principali bisogni delle aziende che scelgono l’outsourcing ?</a:t>
            </a:r>
          </a:p>
          <a:p>
            <a:pPr eaLnBrk="1" hangingPunct="1">
              <a:defRPr/>
            </a:pPr>
            <a:endParaRPr lang="it-IT" sz="2000" dirty="0"/>
          </a:p>
          <a:p>
            <a:pPr marL="342900" indent="-342900" eaLnBrk="1" hangingPunct="1">
              <a:lnSpc>
                <a:spcPct val="150000"/>
              </a:lnSpc>
              <a:buFont typeface="Arial" panose="020B0604020202020204" pitchFamily="34" charset="0"/>
              <a:buChar char="•"/>
              <a:defRPr/>
            </a:pPr>
            <a:r>
              <a:rPr lang="it-IT" sz="2000" dirty="0"/>
              <a:t>Riduzione dei costi operativi 				&gt; 80%</a:t>
            </a:r>
            <a:endParaRPr lang="it-IT" sz="1200" b="0" dirty="0"/>
          </a:p>
          <a:p>
            <a:pPr marL="342900" indent="-342900" eaLnBrk="1" hangingPunct="1">
              <a:lnSpc>
                <a:spcPct val="150000"/>
              </a:lnSpc>
              <a:buFont typeface="Arial" panose="020B0604020202020204" pitchFamily="34" charset="0"/>
              <a:buChar char="•"/>
              <a:defRPr/>
            </a:pPr>
            <a:r>
              <a:rPr lang="it-IT" sz="2000" dirty="0">
                <a:solidFill>
                  <a:schemeClr val="tx1">
                    <a:lumMod val="75000"/>
                    <a:lumOff val="25000"/>
                  </a:schemeClr>
                </a:solidFill>
              </a:rPr>
              <a:t>Riorganizzazione della supply chain			&gt; 66%</a:t>
            </a:r>
          </a:p>
          <a:p>
            <a:pPr marL="342900" indent="-342900" eaLnBrk="1" hangingPunct="1">
              <a:lnSpc>
                <a:spcPct val="150000"/>
              </a:lnSpc>
              <a:buFont typeface="Arial" panose="020B0604020202020204" pitchFamily="34" charset="0"/>
              <a:buChar char="•"/>
              <a:defRPr/>
            </a:pPr>
            <a:r>
              <a:rPr lang="it-IT" sz="2000" dirty="0">
                <a:solidFill>
                  <a:schemeClr val="tx1">
                    <a:lumMod val="65000"/>
                    <a:lumOff val="35000"/>
                  </a:schemeClr>
                </a:solidFill>
              </a:rPr>
              <a:t>Spostamento costi fissi verso costi variabili		&gt; 40%</a:t>
            </a:r>
          </a:p>
          <a:p>
            <a:pPr marL="342900" indent="-342900" eaLnBrk="1" hangingPunct="1">
              <a:lnSpc>
                <a:spcPct val="150000"/>
              </a:lnSpc>
              <a:buFont typeface="Arial" panose="020B0604020202020204" pitchFamily="34" charset="0"/>
              <a:buChar char="•"/>
              <a:defRPr/>
            </a:pPr>
            <a:r>
              <a:rPr lang="it-IT" sz="2000" dirty="0">
                <a:solidFill>
                  <a:schemeClr val="tx1">
                    <a:lumMod val="50000"/>
                    <a:lumOff val="50000"/>
                  </a:schemeClr>
                </a:solidFill>
              </a:rPr>
              <a:t>Maggiore concentrazione sul core business		= 40%</a:t>
            </a:r>
          </a:p>
          <a:p>
            <a:pPr eaLnBrk="1" hangingPunct="1">
              <a:defRPr/>
            </a:pPr>
            <a:endParaRPr lang="it-IT" sz="2000" dirty="0"/>
          </a:p>
        </p:txBody>
      </p:sp>
    </p:spTree>
    <p:extLst>
      <p:ext uri="{BB962C8B-B14F-4D97-AF65-F5344CB8AC3E}">
        <p14:creationId xmlns:p14="http://schemas.microsoft.com/office/powerpoint/2010/main" val="1444566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20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2"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 calcmode="lin" valueType="num">
                                      <p:cBhvr additive="base">
                                        <p:cTn id="12" dur="2000" fill="hold"/>
                                        <p:tgtEl>
                                          <p:spTgt spid="7">
                                            <p:txEl>
                                              <p:pRg st="3" end="3"/>
                                            </p:tx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2" fill="hold" nodeType="click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 calcmode="lin" valueType="num">
                                      <p:cBhvr additive="base">
                                        <p:cTn id="18" dur="2000" fill="hold"/>
                                        <p:tgtEl>
                                          <p:spTgt spid="7">
                                            <p:txEl>
                                              <p:pRg st="4" end="4"/>
                                            </p:txEl>
                                          </p:spTgt>
                                        </p:tgtEl>
                                        <p:attrNameLst>
                                          <p:attrName>ppt_x</p:attrName>
                                        </p:attrNameLst>
                                      </p:cBhvr>
                                      <p:tavLst>
                                        <p:tav tm="0">
                                          <p:val>
                                            <p:strVal val="1+#ppt_w/2"/>
                                          </p:val>
                                        </p:tav>
                                        <p:tav tm="100000">
                                          <p:val>
                                            <p:strVal val="#ppt_x"/>
                                          </p:val>
                                        </p:tav>
                                      </p:tavLst>
                                    </p:anim>
                                    <p:anim calcmode="lin" valueType="num">
                                      <p:cBhvr additive="base">
                                        <p:cTn id="19" dur="2000" fill="hold"/>
                                        <p:tgtEl>
                                          <p:spTgt spid="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2" fill="hold" nodeType="clickEffect">
                                  <p:stCondLst>
                                    <p:cond delay="0"/>
                                  </p:stCondLst>
                                  <p:childTnLst>
                                    <p:set>
                                      <p:cBhvr>
                                        <p:cTn id="23" dur="1" fill="hold">
                                          <p:stCondLst>
                                            <p:cond delay="0"/>
                                          </p:stCondLst>
                                        </p:cTn>
                                        <p:tgtEl>
                                          <p:spTgt spid="7">
                                            <p:txEl>
                                              <p:pRg st="5" end="5"/>
                                            </p:txEl>
                                          </p:spTgt>
                                        </p:tgtEl>
                                        <p:attrNameLst>
                                          <p:attrName>style.visibility</p:attrName>
                                        </p:attrNameLst>
                                      </p:cBhvr>
                                      <p:to>
                                        <p:strVal val="visible"/>
                                      </p:to>
                                    </p:set>
                                    <p:anim calcmode="lin" valueType="num">
                                      <p:cBhvr additive="base">
                                        <p:cTn id="24" dur="2000" fill="hold"/>
                                        <p:tgtEl>
                                          <p:spTgt spid="7">
                                            <p:txEl>
                                              <p:pRg st="5" end="5"/>
                                            </p:txEl>
                                          </p:spTgt>
                                        </p:tgtEl>
                                        <p:attrNameLst>
                                          <p:attrName>ppt_x</p:attrName>
                                        </p:attrNameLst>
                                      </p:cBhvr>
                                      <p:tavLst>
                                        <p:tav tm="0">
                                          <p:val>
                                            <p:strVal val="1+#ppt_w/2"/>
                                          </p:val>
                                        </p:tav>
                                        <p:tav tm="100000">
                                          <p:val>
                                            <p:strVal val="#ppt_x"/>
                                          </p:val>
                                        </p:tav>
                                      </p:tavLst>
                                    </p:anim>
                                    <p:anim calcmode="lin" valueType="num">
                                      <p:cBhvr additive="base">
                                        <p:cTn id="25" dur="2000" fill="hold"/>
                                        <p:tgtEl>
                                          <p:spTgt spid="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7" presetClass="entr" presetSubtype="2" fill="hold" nodeType="clickEffect">
                                  <p:stCondLst>
                                    <p:cond delay="0"/>
                                  </p:stCondLst>
                                  <p:childTnLst>
                                    <p:set>
                                      <p:cBhvr>
                                        <p:cTn id="29" dur="1" fill="hold">
                                          <p:stCondLst>
                                            <p:cond delay="0"/>
                                          </p:stCondLst>
                                        </p:cTn>
                                        <p:tgtEl>
                                          <p:spTgt spid="7">
                                            <p:txEl>
                                              <p:pRg st="6" end="6"/>
                                            </p:txEl>
                                          </p:spTgt>
                                        </p:tgtEl>
                                        <p:attrNameLst>
                                          <p:attrName>style.visibility</p:attrName>
                                        </p:attrNameLst>
                                      </p:cBhvr>
                                      <p:to>
                                        <p:strVal val="visible"/>
                                      </p:to>
                                    </p:set>
                                    <p:anim calcmode="lin" valueType="num">
                                      <p:cBhvr additive="base">
                                        <p:cTn id="30" dur="2000" fill="hold"/>
                                        <p:tgtEl>
                                          <p:spTgt spid="7">
                                            <p:txEl>
                                              <p:pRg st="6" end="6"/>
                                            </p:txEl>
                                          </p:spTgt>
                                        </p:tgtEl>
                                        <p:attrNameLst>
                                          <p:attrName>ppt_x</p:attrName>
                                        </p:attrNameLst>
                                      </p:cBhvr>
                                      <p:tavLst>
                                        <p:tav tm="0">
                                          <p:val>
                                            <p:strVal val="1+#ppt_w/2"/>
                                          </p:val>
                                        </p:tav>
                                        <p:tav tm="100000">
                                          <p:val>
                                            <p:strVal val="#ppt_x"/>
                                          </p:val>
                                        </p:tav>
                                      </p:tavLst>
                                    </p:anim>
                                    <p:anim calcmode="lin" valueType="num">
                                      <p:cBhvr additive="base">
                                        <p:cTn id="31" dur="2000" fill="hold"/>
                                        <p:tgtEl>
                                          <p:spTgt spid="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10">
            <a:extLst>
              <a:ext uri="{FF2B5EF4-FFF2-40B4-BE49-F238E27FC236}">
                <a16:creationId xmlns:a16="http://schemas.microsoft.com/office/drawing/2014/main" id="{20E5CEEF-4E22-DB29-CA82-F39B73579AC2}"/>
              </a:ext>
            </a:extLst>
          </p:cNvPr>
          <p:cNvSpPr txBox="1">
            <a:spLocks noChangeArrowheads="1"/>
          </p:cNvSpPr>
          <p:nvPr/>
        </p:nvSpPr>
        <p:spPr bwMode="auto">
          <a:xfrm>
            <a:off x="569167" y="1057661"/>
            <a:ext cx="9591999"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2400" b="1" dirty="0">
                <a:latin typeface="+mn-lt"/>
              </a:rPr>
              <a:t>Ma…</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L’outsourcing deve tendere al </a:t>
            </a:r>
            <a:r>
              <a:rPr lang="it-IT" altLang="it-IT" sz="2000" dirty="0">
                <a:solidFill>
                  <a:schemeClr val="accent2"/>
                </a:solidFill>
                <a:latin typeface="+mn-lt"/>
              </a:rPr>
              <a:t>miglioramento della capacità competitiva</a:t>
            </a:r>
            <a:r>
              <a:rPr lang="it-IT" altLang="it-IT" sz="2000" dirty="0">
                <a:latin typeface="+mn-lt"/>
              </a:rPr>
              <a:t> dell’azienda e non solo al raggiungimento di obiettivi economici, organizzativi e di contenimento del rischio</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Deve quindi essere uno strumento in grado di </a:t>
            </a:r>
            <a:r>
              <a:rPr lang="it-IT" altLang="it-IT" sz="2000" dirty="0">
                <a:solidFill>
                  <a:schemeClr val="accent2"/>
                </a:solidFill>
                <a:latin typeface="+mn-lt"/>
              </a:rPr>
              <a:t>gestire processi evolutivi in tempi sufficientemente rapidi</a:t>
            </a:r>
            <a:r>
              <a:rPr lang="it-IT" altLang="it-IT" sz="2000" dirty="0">
                <a:latin typeface="+mn-lt"/>
              </a:rPr>
              <a:t> rispetto alle richieste del mercato ed alla concorrenza.</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Possiamo quindi facilmente capire che si tratta di un </a:t>
            </a:r>
            <a:r>
              <a:rPr lang="it-IT" altLang="it-IT" sz="2000" dirty="0">
                <a:solidFill>
                  <a:schemeClr val="accent2"/>
                </a:solidFill>
                <a:latin typeface="+mn-lt"/>
              </a:rPr>
              <a:t>processo tipicamente trasversale </a:t>
            </a:r>
            <a:r>
              <a:rPr lang="it-IT" altLang="it-IT" sz="2000" dirty="0">
                <a:latin typeface="+mn-lt"/>
              </a:rPr>
              <a:t>che deve coinvolgere l’azienda nella sua interezza ed in tutte le funzioni.</a:t>
            </a:r>
          </a:p>
          <a:p>
            <a:pPr eaLnBrk="1" hangingPunct="1">
              <a:spcBef>
                <a:spcPct val="0"/>
              </a:spcBef>
              <a:buFontTx/>
              <a:buNone/>
            </a:pPr>
            <a:endParaRPr lang="it-IT" altLang="it-IT" sz="2000" dirty="0">
              <a:latin typeface="+mn-lt"/>
            </a:endParaRPr>
          </a:p>
        </p:txBody>
      </p:sp>
      <p:grpSp>
        <p:nvGrpSpPr>
          <p:cNvPr id="5" name="Gruppo 4">
            <a:extLst>
              <a:ext uri="{FF2B5EF4-FFF2-40B4-BE49-F238E27FC236}">
                <a16:creationId xmlns:a16="http://schemas.microsoft.com/office/drawing/2014/main" id="{973E3891-A63D-7D19-D298-3B661C6660B6}"/>
              </a:ext>
            </a:extLst>
          </p:cNvPr>
          <p:cNvGrpSpPr/>
          <p:nvPr/>
        </p:nvGrpSpPr>
        <p:grpSpPr>
          <a:xfrm>
            <a:off x="0" y="0"/>
            <a:ext cx="12192000" cy="453308"/>
            <a:chOff x="0" y="0"/>
            <a:chExt cx="12192000" cy="453308"/>
          </a:xfrm>
        </p:grpSpPr>
        <p:sp>
          <p:nvSpPr>
            <p:cNvPr id="6" name="Rettangolo 5">
              <a:extLst>
                <a:ext uri="{FF2B5EF4-FFF2-40B4-BE49-F238E27FC236}">
                  <a16:creationId xmlns:a16="http://schemas.microsoft.com/office/drawing/2014/main" id="{CCEC8441-35DE-F686-AFFE-566C166348E0}"/>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a:extLst>
                <a:ext uri="{FF2B5EF4-FFF2-40B4-BE49-F238E27FC236}">
                  <a16:creationId xmlns:a16="http://schemas.microsoft.com/office/drawing/2014/main" id="{901B4AF5-183C-8BCA-55CB-2B6F03A88177}"/>
                </a:ext>
              </a:extLst>
            </p:cNvPr>
            <p:cNvSpPr txBox="1"/>
            <p:nvPr/>
          </p:nvSpPr>
          <p:spPr>
            <a:xfrm>
              <a:off x="1296955" y="83976"/>
              <a:ext cx="8425543" cy="369332"/>
            </a:xfrm>
            <a:prstGeom prst="rect">
              <a:avLst/>
            </a:prstGeom>
            <a:noFill/>
          </p:spPr>
          <p:txBody>
            <a:bodyPr wrap="square" rtlCol="0">
              <a:spAutoFit/>
            </a:bodyPr>
            <a:lstStyle/>
            <a:p>
              <a:pPr algn="ctr"/>
              <a:r>
                <a:rPr lang="it-IT" dirty="0">
                  <a:solidFill>
                    <a:schemeClr val="bg1"/>
                  </a:solidFill>
                </a:rPr>
                <a:t>MOTIVAZIONI DI CARATTERE GENERALE</a:t>
              </a:r>
            </a:p>
          </p:txBody>
        </p:sp>
      </p:grpSp>
    </p:spTree>
    <p:extLst>
      <p:ext uri="{BB962C8B-B14F-4D97-AF65-F5344CB8AC3E}">
        <p14:creationId xmlns:p14="http://schemas.microsoft.com/office/powerpoint/2010/main" val="276272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80">
                                          <p:stCondLst>
                                            <p:cond delay="0"/>
                                          </p:stCondLst>
                                        </p:cTn>
                                        <p:tgtEl>
                                          <p:spTgt spid="4">
                                            <p:txEl>
                                              <p:pRg st="0" end="0"/>
                                            </p:txEl>
                                          </p:spTgt>
                                        </p:tgtEl>
                                      </p:cBhvr>
                                    </p:animEffect>
                                    <p:anim calcmode="lin" valueType="num">
                                      <p:cBhvr>
                                        <p:cTn id="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0" end="0"/>
                                            </p:txEl>
                                          </p:spTgt>
                                        </p:tgtEl>
                                      </p:cBhvr>
                                      <p:to x="100000" y="60000"/>
                                    </p:animScale>
                                    <p:animScale>
                                      <p:cBhvr>
                                        <p:cTn id="14" dur="166" decel="50000">
                                          <p:stCondLst>
                                            <p:cond delay="676"/>
                                          </p:stCondLst>
                                        </p:cTn>
                                        <p:tgtEl>
                                          <p:spTgt spid="4">
                                            <p:txEl>
                                              <p:pRg st="0" end="0"/>
                                            </p:txEl>
                                          </p:spTgt>
                                        </p:tgtEl>
                                      </p:cBhvr>
                                      <p:to x="100000" y="100000"/>
                                    </p:animScale>
                                    <p:animScale>
                                      <p:cBhvr>
                                        <p:cTn id="15" dur="26">
                                          <p:stCondLst>
                                            <p:cond delay="1312"/>
                                          </p:stCondLst>
                                        </p:cTn>
                                        <p:tgtEl>
                                          <p:spTgt spid="4">
                                            <p:txEl>
                                              <p:pRg st="0" end="0"/>
                                            </p:txEl>
                                          </p:spTgt>
                                        </p:tgtEl>
                                      </p:cBhvr>
                                      <p:to x="100000" y="80000"/>
                                    </p:animScale>
                                    <p:animScale>
                                      <p:cBhvr>
                                        <p:cTn id="16" dur="166" decel="50000">
                                          <p:stCondLst>
                                            <p:cond delay="1338"/>
                                          </p:stCondLst>
                                        </p:cTn>
                                        <p:tgtEl>
                                          <p:spTgt spid="4">
                                            <p:txEl>
                                              <p:pRg st="0" end="0"/>
                                            </p:txEl>
                                          </p:spTgt>
                                        </p:tgtEl>
                                      </p:cBhvr>
                                      <p:to x="100000" y="100000"/>
                                    </p:animScale>
                                    <p:animScale>
                                      <p:cBhvr>
                                        <p:cTn id="17" dur="26">
                                          <p:stCondLst>
                                            <p:cond delay="1642"/>
                                          </p:stCondLst>
                                        </p:cTn>
                                        <p:tgtEl>
                                          <p:spTgt spid="4">
                                            <p:txEl>
                                              <p:pRg st="0" end="0"/>
                                            </p:txEl>
                                          </p:spTgt>
                                        </p:tgtEl>
                                      </p:cBhvr>
                                      <p:to x="100000" y="90000"/>
                                    </p:animScale>
                                    <p:animScale>
                                      <p:cBhvr>
                                        <p:cTn id="18" dur="166" decel="50000">
                                          <p:stCondLst>
                                            <p:cond delay="1668"/>
                                          </p:stCondLst>
                                        </p:cTn>
                                        <p:tgtEl>
                                          <p:spTgt spid="4">
                                            <p:txEl>
                                              <p:pRg st="0" end="0"/>
                                            </p:txEl>
                                          </p:spTgt>
                                        </p:tgtEl>
                                      </p:cBhvr>
                                      <p:to x="100000" y="100000"/>
                                    </p:animScale>
                                    <p:animScale>
                                      <p:cBhvr>
                                        <p:cTn id="19" dur="26">
                                          <p:stCondLst>
                                            <p:cond delay="1808"/>
                                          </p:stCondLst>
                                        </p:cTn>
                                        <p:tgtEl>
                                          <p:spTgt spid="4">
                                            <p:txEl>
                                              <p:pRg st="0" end="0"/>
                                            </p:txEl>
                                          </p:spTgt>
                                        </p:tgtEl>
                                      </p:cBhvr>
                                      <p:to x="100000" y="95000"/>
                                    </p:animScale>
                                    <p:animScale>
                                      <p:cBhvr>
                                        <p:cTn id="20" dur="166" decel="50000">
                                          <p:stCondLst>
                                            <p:cond delay="1834"/>
                                          </p:stCondLst>
                                        </p:cTn>
                                        <p:tgtEl>
                                          <p:spTgt spid="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800" decel="100000"/>
                                        <p:tgtEl>
                                          <p:spTgt spid="4">
                                            <p:txEl>
                                              <p:pRg st="2" end="2"/>
                                            </p:txEl>
                                          </p:spTgt>
                                        </p:tgtEl>
                                      </p:cBhvr>
                                    </p:animEffect>
                                    <p:anim calcmode="lin" valueType="num">
                                      <p:cBhvr>
                                        <p:cTn id="26" dur="800" decel="100000" fill="hold"/>
                                        <p:tgtEl>
                                          <p:spTgt spid="4">
                                            <p:txEl>
                                              <p:pRg st="2" end="2"/>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4">
                                            <p:txEl>
                                              <p:pRg st="2" end="2"/>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4">
                                            <p:txEl>
                                              <p:pRg st="2" end="2"/>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
                                            <p:txEl>
                                              <p:pRg st="2" end="2"/>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800" decel="100000"/>
                                        <p:tgtEl>
                                          <p:spTgt spid="4">
                                            <p:txEl>
                                              <p:pRg st="4" end="4"/>
                                            </p:txEl>
                                          </p:spTgt>
                                        </p:tgtEl>
                                      </p:cBhvr>
                                    </p:animEffect>
                                    <p:anim calcmode="lin" valueType="num">
                                      <p:cBhvr>
                                        <p:cTn id="36" dur="800" decel="100000" fill="hold"/>
                                        <p:tgtEl>
                                          <p:spTgt spid="4">
                                            <p:txEl>
                                              <p:pRg st="4" end="4"/>
                                            </p:txEl>
                                          </p:spTgt>
                                        </p:tgtEl>
                                        <p:attrNameLst>
                                          <p:attrName>style.rotation</p:attrName>
                                        </p:attrNameLst>
                                      </p:cBhvr>
                                      <p:tavLst>
                                        <p:tav tm="0">
                                          <p:val>
                                            <p:fltVal val="-90"/>
                                          </p:val>
                                        </p:tav>
                                        <p:tav tm="100000">
                                          <p:val>
                                            <p:fltVal val="0"/>
                                          </p:val>
                                        </p:tav>
                                      </p:tavLst>
                                    </p:anim>
                                    <p:anim calcmode="lin" valueType="num">
                                      <p:cBhvr>
                                        <p:cTn id="37" dur="800" decel="100000" fill="hold"/>
                                        <p:tgtEl>
                                          <p:spTgt spid="4">
                                            <p:txEl>
                                              <p:pRg st="4" end="4"/>
                                            </p:txEl>
                                          </p:spTgt>
                                        </p:tgtEl>
                                        <p:attrNameLst>
                                          <p:attrName>ppt_x</p:attrName>
                                        </p:attrNameLst>
                                      </p:cBhvr>
                                      <p:tavLst>
                                        <p:tav tm="0">
                                          <p:val>
                                            <p:strVal val="#ppt_x+0.4"/>
                                          </p:val>
                                        </p:tav>
                                        <p:tav tm="100000">
                                          <p:val>
                                            <p:strVal val="#ppt_x-0.05"/>
                                          </p:val>
                                        </p:tav>
                                      </p:tavLst>
                                    </p:anim>
                                    <p:anim calcmode="lin" valueType="num">
                                      <p:cBhvr>
                                        <p:cTn id="38" dur="800" decel="100000" fill="hold"/>
                                        <p:tgtEl>
                                          <p:spTgt spid="4">
                                            <p:txEl>
                                              <p:pRg st="4" end="4"/>
                                            </p:txEl>
                                          </p:spTgt>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4">
                                            <p:txEl>
                                              <p:pRg st="4" end="4"/>
                                            </p:txEl>
                                          </p:spTgt>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4">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
                                            <p:txEl>
                                              <p:pRg st="6" end="6"/>
                                            </p:txEl>
                                          </p:spTgt>
                                        </p:tgtEl>
                                        <p:attrNameLst>
                                          <p:attrName>style.visibility</p:attrName>
                                        </p:attrNameLst>
                                      </p:cBhvr>
                                      <p:to>
                                        <p:strVal val="visible"/>
                                      </p:to>
                                    </p:set>
                                    <p:animEffect transition="in" filter="fade">
                                      <p:cBhvr>
                                        <p:cTn id="45"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10">
            <a:extLst>
              <a:ext uri="{FF2B5EF4-FFF2-40B4-BE49-F238E27FC236}">
                <a16:creationId xmlns:a16="http://schemas.microsoft.com/office/drawing/2014/main" id="{04209614-BC1F-0960-35B4-EDB55DD0AB6A}"/>
              </a:ext>
            </a:extLst>
          </p:cNvPr>
          <p:cNvSpPr txBox="1">
            <a:spLocks noChangeArrowheads="1"/>
          </p:cNvSpPr>
          <p:nvPr/>
        </p:nvSpPr>
        <p:spPr bwMode="auto">
          <a:xfrm>
            <a:off x="643812" y="1081477"/>
            <a:ext cx="948486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2000" b="0" dirty="0">
                <a:latin typeface="+mn-lt"/>
              </a:rPr>
              <a:t>E’ necessario un passaggio </a:t>
            </a:r>
            <a:r>
              <a:rPr lang="it-IT" altLang="it-IT" sz="2000" dirty="0">
                <a:solidFill>
                  <a:schemeClr val="accent2"/>
                </a:solidFill>
                <a:latin typeface="+mn-lt"/>
              </a:rPr>
              <a:t>RADICALE</a:t>
            </a:r>
            <a:r>
              <a:rPr lang="it-IT" altLang="it-IT" sz="2000" b="0" dirty="0">
                <a:latin typeface="+mn-lt"/>
              </a:rPr>
              <a:t> da azienda integrata che realizza la gran parte delle attività internamente ad azienda </a:t>
            </a:r>
            <a:r>
              <a:rPr lang="it-IT" altLang="it-IT" sz="2000" dirty="0">
                <a:solidFill>
                  <a:schemeClr val="accent2"/>
                </a:solidFill>
                <a:latin typeface="+mn-lt"/>
              </a:rPr>
              <a:t>PARTNER DRIVEN</a:t>
            </a:r>
            <a:r>
              <a:rPr lang="it-IT" altLang="it-IT" sz="2000" b="0" dirty="0">
                <a:solidFill>
                  <a:schemeClr val="accent2"/>
                </a:solidFill>
                <a:latin typeface="+mn-lt"/>
              </a:rPr>
              <a:t> </a:t>
            </a:r>
            <a:r>
              <a:rPr lang="it-IT" altLang="it-IT" sz="2000" b="0" dirty="0">
                <a:latin typeface="+mn-lt"/>
              </a:rPr>
              <a:t>basata su relazioni con diversi partner.</a:t>
            </a:r>
          </a:p>
          <a:p>
            <a:pPr eaLnBrk="1" hangingPunct="1">
              <a:spcBef>
                <a:spcPct val="0"/>
              </a:spcBef>
              <a:buFontTx/>
              <a:buNone/>
            </a:pPr>
            <a:endParaRPr lang="it-IT" altLang="it-IT" sz="2000" b="0" dirty="0">
              <a:latin typeface="+mn-lt"/>
            </a:endParaRPr>
          </a:p>
          <a:p>
            <a:pPr eaLnBrk="1" hangingPunct="1">
              <a:spcBef>
                <a:spcPct val="0"/>
              </a:spcBef>
              <a:buFontTx/>
              <a:buNone/>
            </a:pPr>
            <a:r>
              <a:rPr lang="it-IT" altLang="it-IT" sz="2000" b="0" dirty="0">
                <a:latin typeface="+mn-lt"/>
              </a:rPr>
              <a:t>La chiave del successo diventa, di conseguenza, la capacità di gestire efficacemente questa nuova tipologia di processo, passando da un approccio tradizionale fortemente orientato alle risorse interne ad un nuovo processo </a:t>
            </a:r>
            <a:r>
              <a:rPr lang="it-IT" altLang="it-IT" sz="2000" dirty="0">
                <a:solidFill>
                  <a:schemeClr val="accent2"/>
                </a:solidFill>
                <a:latin typeface="+mn-lt"/>
              </a:rPr>
              <a:t>OPPORTUNISTA</a:t>
            </a:r>
            <a:r>
              <a:rPr lang="it-IT" altLang="it-IT" sz="2000" b="0" dirty="0">
                <a:latin typeface="+mn-lt"/>
              </a:rPr>
              <a:t>,</a:t>
            </a:r>
          </a:p>
          <a:p>
            <a:pPr eaLnBrk="1" hangingPunct="1">
              <a:spcBef>
                <a:spcPct val="0"/>
              </a:spcBef>
              <a:buFontTx/>
              <a:buNone/>
            </a:pPr>
            <a:r>
              <a:rPr lang="it-IT" altLang="it-IT" sz="2000" b="0" dirty="0">
                <a:latin typeface="+mn-lt"/>
              </a:rPr>
              <a:t>dove è necessario costruire una cultura ed una mentalità fortemente volte alla ricerca del cambiamento in prospettiva di miglioramento continuo delle performance aziendali.</a:t>
            </a:r>
          </a:p>
          <a:p>
            <a:pPr eaLnBrk="1" hangingPunct="1">
              <a:spcBef>
                <a:spcPct val="0"/>
              </a:spcBef>
              <a:buFontTx/>
              <a:buNone/>
            </a:pPr>
            <a:endParaRPr lang="it-IT" altLang="it-IT" sz="2000" b="0" dirty="0">
              <a:latin typeface="+mn-lt"/>
            </a:endParaRPr>
          </a:p>
          <a:p>
            <a:pPr eaLnBrk="1" hangingPunct="1">
              <a:spcBef>
                <a:spcPct val="0"/>
              </a:spcBef>
              <a:buFontTx/>
              <a:buNone/>
            </a:pPr>
            <a:r>
              <a:rPr lang="it-IT" altLang="it-IT" sz="2000" b="0" dirty="0">
                <a:latin typeface="+mn-lt"/>
              </a:rPr>
              <a:t>Le capacità di </a:t>
            </a:r>
            <a:r>
              <a:rPr lang="it-IT" altLang="it-IT" sz="2000" dirty="0">
                <a:solidFill>
                  <a:schemeClr val="accent2"/>
                </a:solidFill>
                <a:latin typeface="+mn-lt"/>
              </a:rPr>
              <a:t>trasferimento tecnologico </a:t>
            </a:r>
            <a:r>
              <a:rPr lang="it-IT" altLang="it-IT" sz="2000" b="0" dirty="0">
                <a:latin typeface="+mn-lt"/>
              </a:rPr>
              <a:t>e di </a:t>
            </a:r>
            <a:r>
              <a:rPr lang="it-IT" altLang="it-IT" sz="2000" dirty="0">
                <a:solidFill>
                  <a:schemeClr val="accent2"/>
                </a:solidFill>
                <a:latin typeface="+mn-lt"/>
              </a:rPr>
              <a:t>migrazione delle competenze</a:t>
            </a:r>
            <a:r>
              <a:rPr lang="it-IT" altLang="it-IT" sz="2000" b="0" dirty="0">
                <a:latin typeface="+mn-lt"/>
              </a:rPr>
              <a:t> risultano essere fattori chiave di successo.</a:t>
            </a:r>
          </a:p>
          <a:p>
            <a:pPr eaLnBrk="1" hangingPunct="1">
              <a:spcBef>
                <a:spcPct val="0"/>
              </a:spcBef>
              <a:buFontTx/>
              <a:buNone/>
            </a:pPr>
            <a:endParaRPr lang="it-IT" altLang="it-IT" sz="2000" dirty="0">
              <a:latin typeface="+mn-lt"/>
            </a:endParaRPr>
          </a:p>
          <a:p>
            <a:pPr eaLnBrk="1" hangingPunct="1">
              <a:spcBef>
                <a:spcPct val="0"/>
              </a:spcBef>
              <a:buFontTx/>
              <a:buNone/>
            </a:pPr>
            <a:endParaRPr lang="it-IT" altLang="it-IT" sz="2000" dirty="0">
              <a:latin typeface="+mn-lt"/>
            </a:endParaRPr>
          </a:p>
        </p:txBody>
      </p:sp>
      <p:grpSp>
        <p:nvGrpSpPr>
          <p:cNvPr id="5" name="Gruppo 4">
            <a:extLst>
              <a:ext uri="{FF2B5EF4-FFF2-40B4-BE49-F238E27FC236}">
                <a16:creationId xmlns:a16="http://schemas.microsoft.com/office/drawing/2014/main" id="{735A2650-96D5-7FD0-69DD-5D10A3DFA779}"/>
              </a:ext>
            </a:extLst>
          </p:cNvPr>
          <p:cNvGrpSpPr/>
          <p:nvPr/>
        </p:nvGrpSpPr>
        <p:grpSpPr>
          <a:xfrm>
            <a:off x="0" y="0"/>
            <a:ext cx="12192000" cy="453308"/>
            <a:chOff x="0" y="0"/>
            <a:chExt cx="12192000" cy="453308"/>
          </a:xfrm>
        </p:grpSpPr>
        <p:sp>
          <p:nvSpPr>
            <p:cNvPr id="6" name="Rettangolo 5">
              <a:extLst>
                <a:ext uri="{FF2B5EF4-FFF2-40B4-BE49-F238E27FC236}">
                  <a16:creationId xmlns:a16="http://schemas.microsoft.com/office/drawing/2014/main" id="{43C209E8-9D00-B6D7-B166-7DA044CCE546}"/>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a:extLst>
                <a:ext uri="{FF2B5EF4-FFF2-40B4-BE49-F238E27FC236}">
                  <a16:creationId xmlns:a16="http://schemas.microsoft.com/office/drawing/2014/main" id="{BD984795-C04F-4370-2F83-AE6202249CA6}"/>
                </a:ext>
              </a:extLst>
            </p:cNvPr>
            <p:cNvSpPr txBox="1"/>
            <p:nvPr/>
          </p:nvSpPr>
          <p:spPr>
            <a:xfrm>
              <a:off x="1296955" y="83976"/>
              <a:ext cx="8425543" cy="369332"/>
            </a:xfrm>
            <a:prstGeom prst="rect">
              <a:avLst/>
            </a:prstGeom>
            <a:noFill/>
          </p:spPr>
          <p:txBody>
            <a:bodyPr wrap="square" rtlCol="0">
              <a:spAutoFit/>
            </a:bodyPr>
            <a:lstStyle/>
            <a:p>
              <a:pPr algn="ctr"/>
              <a:r>
                <a:rPr lang="it-IT" dirty="0">
                  <a:solidFill>
                    <a:schemeClr val="bg1"/>
                  </a:solidFill>
                </a:rPr>
                <a:t>MOTIVAZIONI DI CARATTERE GENERALE</a:t>
              </a:r>
            </a:p>
          </p:txBody>
        </p:sp>
      </p:grpSp>
    </p:spTree>
    <p:extLst>
      <p:ext uri="{BB962C8B-B14F-4D97-AF65-F5344CB8AC3E}">
        <p14:creationId xmlns:p14="http://schemas.microsoft.com/office/powerpoint/2010/main" val="267746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2000"/>
                                        <p:tgtEl>
                                          <p:spTgt spid="4">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5" end="5"/>
                                            </p:txEl>
                                          </p:spTgt>
                                        </p:tgtEl>
                                        <p:attrNameLst>
                                          <p:attrName>style.visibility</p:attrName>
                                        </p:attrNameLst>
                                      </p:cBhvr>
                                      <p:to>
                                        <p:strVal val="visible"/>
                                      </p:to>
                                    </p:set>
                                    <p:animEffect transition="in" filter="fade">
                                      <p:cBhvr>
                                        <p:cTn id="20"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73ADB6CC-DD3F-9E4D-C6C2-8BE9080A3DA0}"/>
              </a:ext>
            </a:extLst>
          </p:cNvPr>
          <p:cNvSpPr/>
          <p:nvPr/>
        </p:nvSpPr>
        <p:spPr>
          <a:xfrm>
            <a:off x="597159" y="1722421"/>
            <a:ext cx="9207241" cy="3108543"/>
          </a:xfrm>
          <a:prstGeom prst="rect">
            <a:avLst/>
          </a:prstGeom>
        </p:spPr>
        <p:txBody>
          <a:bodyPr wrap="square">
            <a:spAutoFit/>
          </a:bodyPr>
          <a:lstStyle/>
          <a:p>
            <a:pPr marL="457200" indent="-457200" algn="just">
              <a:spcBef>
                <a:spcPct val="20000"/>
              </a:spcBef>
              <a:buSzPct val="75000"/>
              <a:buFont typeface="Arial" panose="020B0604020202020204" pitchFamily="34" charset="0"/>
              <a:buChar char="•"/>
              <a:defRPr/>
            </a:pPr>
            <a:r>
              <a:rPr lang="it-IT" sz="2000" b="0" dirty="0"/>
              <a:t>L’evoluzione delle normative ha in breve tempo reso obsolete e/o ridondanti numerose officine aumentando il numero di titolari di AIC privi di officina di produzione.</a:t>
            </a:r>
          </a:p>
          <a:p>
            <a:pPr marL="457200" indent="-457200" algn="just">
              <a:spcBef>
                <a:spcPct val="20000"/>
              </a:spcBef>
              <a:buSzPct val="75000"/>
              <a:buFont typeface="Arial" panose="020B0604020202020204" pitchFamily="34" charset="0"/>
              <a:buChar char="•"/>
              <a:defRPr/>
            </a:pPr>
            <a:endParaRPr lang="it-IT" sz="2000" b="0" dirty="0"/>
          </a:p>
          <a:p>
            <a:pPr marL="457200" indent="-457200" algn="just">
              <a:spcBef>
                <a:spcPct val="20000"/>
              </a:spcBef>
              <a:buSzPct val="75000"/>
              <a:buFont typeface="Arial" panose="020B0604020202020204" pitchFamily="34" charset="0"/>
              <a:buChar char="•"/>
              <a:defRPr/>
            </a:pPr>
            <a:r>
              <a:rPr lang="it-IT" sz="2000" b="0" dirty="0"/>
              <a:t>Le fusioni e gli accorpamenti, con l’obiettivo di ridurre i costi, hanno portato alla dismissione di impianti produttivi</a:t>
            </a:r>
          </a:p>
          <a:p>
            <a:pPr marL="457200" indent="-457200" algn="just">
              <a:spcBef>
                <a:spcPct val="20000"/>
              </a:spcBef>
              <a:buSzPct val="75000"/>
              <a:buFont typeface="Arial" panose="020B0604020202020204" pitchFamily="34" charset="0"/>
              <a:buChar char="•"/>
              <a:defRPr/>
            </a:pPr>
            <a:endParaRPr lang="it-IT" sz="2000" b="0" dirty="0"/>
          </a:p>
          <a:p>
            <a:pPr marL="457200" indent="-457200" algn="just">
              <a:spcBef>
                <a:spcPct val="20000"/>
              </a:spcBef>
              <a:buSzPct val="75000"/>
              <a:buFont typeface="Arial" panose="020B0604020202020204" pitchFamily="34" charset="0"/>
              <a:buChar char="•"/>
              <a:defRPr/>
            </a:pPr>
            <a:r>
              <a:rPr lang="it-IT" sz="2000" b="0" dirty="0"/>
              <a:t>Le due situazioni sopra descritte hanno sicuramente aumentato la tendenza già in crescita di ricorrere all’outsourcing</a:t>
            </a:r>
          </a:p>
        </p:txBody>
      </p:sp>
      <p:grpSp>
        <p:nvGrpSpPr>
          <p:cNvPr id="5" name="Gruppo 4">
            <a:extLst>
              <a:ext uri="{FF2B5EF4-FFF2-40B4-BE49-F238E27FC236}">
                <a16:creationId xmlns:a16="http://schemas.microsoft.com/office/drawing/2014/main" id="{298879DF-E38A-4441-EE40-2900137549BD}"/>
              </a:ext>
            </a:extLst>
          </p:cNvPr>
          <p:cNvGrpSpPr/>
          <p:nvPr/>
        </p:nvGrpSpPr>
        <p:grpSpPr>
          <a:xfrm>
            <a:off x="0" y="0"/>
            <a:ext cx="12192000" cy="429208"/>
            <a:chOff x="0" y="0"/>
            <a:chExt cx="12192000" cy="429208"/>
          </a:xfrm>
        </p:grpSpPr>
        <p:sp>
          <p:nvSpPr>
            <p:cNvPr id="6" name="Rettangolo 5">
              <a:extLst>
                <a:ext uri="{FF2B5EF4-FFF2-40B4-BE49-F238E27FC236}">
                  <a16:creationId xmlns:a16="http://schemas.microsoft.com/office/drawing/2014/main" id="{D0FDDDBE-AE40-BBFA-C5E8-98C6C54D5DFF}"/>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a:extLst>
                <a:ext uri="{FF2B5EF4-FFF2-40B4-BE49-F238E27FC236}">
                  <a16:creationId xmlns:a16="http://schemas.microsoft.com/office/drawing/2014/main" id="{3A1B4CE1-7A0E-4D47-5942-8DB0CFFDDBA3}"/>
                </a:ext>
              </a:extLst>
            </p:cNvPr>
            <p:cNvSpPr txBox="1"/>
            <p:nvPr/>
          </p:nvSpPr>
          <p:spPr>
            <a:xfrm>
              <a:off x="1296955" y="46652"/>
              <a:ext cx="8425543" cy="369332"/>
            </a:xfrm>
            <a:prstGeom prst="rect">
              <a:avLst/>
            </a:prstGeom>
            <a:noFill/>
          </p:spPr>
          <p:txBody>
            <a:bodyPr wrap="square" rtlCol="0">
              <a:spAutoFit/>
            </a:bodyPr>
            <a:lstStyle/>
            <a:p>
              <a:pPr algn="ctr"/>
              <a:r>
                <a:rPr lang="it-IT" dirty="0">
                  <a:solidFill>
                    <a:schemeClr val="bg1"/>
                  </a:solidFill>
                </a:rPr>
                <a:t>MOTIVAZIONI DI CARATTERE SPECIFICO</a:t>
              </a:r>
            </a:p>
          </p:txBody>
        </p:sp>
      </p:grpSp>
    </p:spTree>
    <p:extLst>
      <p:ext uri="{BB962C8B-B14F-4D97-AF65-F5344CB8AC3E}">
        <p14:creationId xmlns:p14="http://schemas.microsoft.com/office/powerpoint/2010/main" val="271490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o 3">
            <a:extLst>
              <a:ext uri="{FF2B5EF4-FFF2-40B4-BE49-F238E27FC236}">
                <a16:creationId xmlns:a16="http://schemas.microsoft.com/office/drawing/2014/main" id="{CB279C42-DD2E-C84F-38F2-0A05C4DD12C7}"/>
              </a:ext>
            </a:extLst>
          </p:cNvPr>
          <p:cNvGrpSpPr/>
          <p:nvPr/>
        </p:nvGrpSpPr>
        <p:grpSpPr>
          <a:xfrm>
            <a:off x="0" y="0"/>
            <a:ext cx="12192000" cy="429208"/>
            <a:chOff x="0" y="0"/>
            <a:chExt cx="12192000" cy="429208"/>
          </a:xfrm>
        </p:grpSpPr>
        <p:sp>
          <p:nvSpPr>
            <p:cNvPr id="5" name="Rettangolo 4">
              <a:extLst>
                <a:ext uri="{FF2B5EF4-FFF2-40B4-BE49-F238E27FC236}">
                  <a16:creationId xmlns:a16="http://schemas.microsoft.com/office/drawing/2014/main" id="{A4E793AF-8D3C-5520-A212-4F1C5B823D00}"/>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3D783391-D4B9-D861-8F07-C2E844332330}"/>
                </a:ext>
              </a:extLst>
            </p:cNvPr>
            <p:cNvSpPr txBox="1"/>
            <p:nvPr/>
          </p:nvSpPr>
          <p:spPr>
            <a:xfrm>
              <a:off x="1296955" y="46652"/>
              <a:ext cx="8425543" cy="369332"/>
            </a:xfrm>
            <a:prstGeom prst="rect">
              <a:avLst/>
            </a:prstGeom>
            <a:noFill/>
          </p:spPr>
          <p:txBody>
            <a:bodyPr wrap="square" rtlCol="0">
              <a:spAutoFit/>
            </a:bodyPr>
            <a:lstStyle/>
            <a:p>
              <a:pPr algn="ctr"/>
              <a:r>
                <a:rPr lang="it-IT" dirty="0">
                  <a:solidFill>
                    <a:schemeClr val="bg1"/>
                  </a:solidFill>
                </a:rPr>
                <a:t>MOTIVAZIONI DI CARATTERE SPECIFICO</a:t>
              </a:r>
            </a:p>
          </p:txBody>
        </p:sp>
      </p:grpSp>
      <p:sp>
        <p:nvSpPr>
          <p:cNvPr id="7" name="Rettangolo 6">
            <a:extLst>
              <a:ext uri="{FF2B5EF4-FFF2-40B4-BE49-F238E27FC236}">
                <a16:creationId xmlns:a16="http://schemas.microsoft.com/office/drawing/2014/main" id="{B7EFBF33-77DB-F9F9-431D-98A8A17E3A14}"/>
              </a:ext>
            </a:extLst>
          </p:cNvPr>
          <p:cNvSpPr/>
          <p:nvPr/>
        </p:nvSpPr>
        <p:spPr>
          <a:xfrm>
            <a:off x="522514" y="1396546"/>
            <a:ext cx="9105511" cy="3231654"/>
          </a:xfrm>
          <a:prstGeom prst="rect">
            <a:avLst/>
          </a:prstGeom>
        </p:spPr>
        <p:txBody>
          <a:bodyPr wrap="square">
            <a:spAutoFit/>
          </a:bodyPr>
          <a:lstStyle/>
          <a:p>
            <a:pPr marL="342900" indent="-342900" algn="just">
              <a:spcBef>
                <a:spcPct val="20000"/>
              </a:spcBef>
              <a:buSzPct val="75000"/>
              <a:buFont typeface="Arial" panose="020B0604020202020204" pitchFamily="34" charset="0"/>
              <a:buChar char="•"/>
              <a:defRPr/>
            </a:pPr>
            <a:r>
              <a:rPr lang="it-IT" sz="2000" b="0" dirty="0"/>
              <a:t>Accesso a diverse tecnologie (es. soft-gel / </a:t>
            </a:r>
            <a:r>
              <a:rPr lang="it-IT" sz="2000" b="0" dirty="0" err="1"/>
              <a:t>transdermic</a:t>
            </a:r>
            <a:r>
              <a:rPr lang="it-IT" sz="2000" b="0" dirty="0"/>
              <a:t> / Blow-</a:t>
            </a:r>
            <a:r>
              <a:rPr lang="it-IT" sz="2000" b="0" dirty="0" err="1"/>
              <a:t>Fill</a:t>
            </a:r>
            <a:r>
              <a:rPr lang="it-IT" sz="2000" b="0" dirty="0"/>
              <a:t>-Seal / High </a:t>
            </a:r>
            <a:r>
              <a:rPr lang="it-IT" sz="2000" b="0" dirty="0" err="1"/>
              <a:t>Containment</a:t>
            </a:r>
            <a:r>
              <a:rPr lang="it-IT" sz="2000" b="0" dirty="0"/>
              <a:t> / Biotech…)</a:t>
            </a:r>
          </a:p>
          <a:p>
            <a:pPr algn="just">
              <a:spcBef>
                <a:spcPct val="20000"/>
              </a:spcBef>
              <a:buSzPct val="75000"/>
              <a:defRPr/>
            </a:pPr>
            <a:endParaRPr lang="it-IT" sz="2000" b="0" dirty="0"/>
          </a:p>
          <a:p>
            <a:pPr marL="342900" indent="-342900" algn="just">
              <a:spcBef>
                <a:spcPct val="20000"/>
              </a:spcBef>
              <a:buSzPct val="75000"/>
              <a:buFont typeface="Arial" panose="020B0604020202020204" pitchFamily="34" charset="0"/>
              <a:buChar char="•"/>
              <a:defRPr/>
            </a:pPr>
            <a:r>
              <a:rPr lang="it-IT" sz="2000" b="0" dirty="0"/>
              <a:t>Delocalizzazioni per prodotti “</a:t>
            </a:r>
            <a:r>
              <a:rPr lang="it-IT" sz="2000" b="0" dirty="0" err="1"/>
              <a:t>domestic</a:t>
            </a:r>
            <a:r>
              <a:rPr lang="it-IT" sz="2000" b="0" dirty="0"/>
              <a:t>” dovute a particolari esigenze di mercato (es. personalizzazioni / anti-contraffazione)</a:t>
            </a:r>
          </a:p>
          <a:p>
            <a:pPr marL="381000" indent="-381000" algn="just">
              <a:spcBef>
                <a:spcPct val="20000"/>
              </a:spcBef>
              <a:buSzPct val="75000"/>
              <a:buFont typeface="Wingdings" pitchFamily="2" charset="2"/>
              <a:buChar char="ü"/>
              <a:defRPr/>
            </a:pPr>
            <a:endParaRPr lang="it-IT" sz="2000" b="0" dirty="0"/>
          </a:p>
          <a:p>
            <a:pPr marL="342900" indent="-342900" algn="just">
              <a:spcBef>
                <a:spcPct val="20000"/>
              </a:spcBef>
              <a:buSzPct val="75000"/>
              <a:buFont typeface="Arial" panose="020B0604020202020204" pitchFamily="34" charset="0"/>
              <a:buChar char="•"/>
              <a:defRPr/>
            </a:pPr>
            <a:r>
              <a:rPr lang="it-IT" sz="2000" b="0" dirty="0"/>
              <a:t>Problemi legati al rilascio dei lotti nei diversi Paesi (es. non-EU </a:t>
            </a:r>
            <a:r>
              <a:rPr lang="it-IT" sz="2000" b="0" dirty="0">
                <a:sym typeface="Wingdings" pitchFamily="2" charset="2"/>
              </a:rPr>
              <a:t> EU)</a:t>
            </a:r>
          </a:p>
          <a:p>
            <a:pPr marL="381000" indent="-381000" algn="just">
              <a:spcBef>
                <a:spcPct val="20000"/>
              </a:spcBef>
              <a:buSzPct val="75000"/>
              <a:buFont typeface="Wingdings" pitchFamily="2" charset="2"/>
              <a:buChar char="ü"/>
              <a:defRPr/>
            </a:pPr>
            <a:endParaRPr lang="it-IT" sz="2000" b="0" dirty="0">
              <a:sym typeface="Wingdings" pitchFamily="2" charset="2"/>
            </a:endParaRPr>
          </a:p>
          <a:p>
            <a:pPr marL="342900" indent="-342900" algn="just">
              <a:spcBef>
                <a:spcPct val="20000"/>
              </a:spcBef>
              <a:buSzPct val="75000"/>
              <a:buFont typeface="Arial" panose="020B0604020202020204" pitchFamily="34" charset="0"/>
              <a:buChar char="•"/>
              <a:defRPr/>
            </a:pPr>
            <a:r>
              <a:rPr lang="it-IT" sz="2000" b="0" dirty="0">
                <a:sym typeface="Wingdings" pitchFamily="2" charset="2"/>
              </a:rPr>
              <a:t>Situazioni legate alla disponibilità in loco di materie prime (es. </a:t>
            </a:r>
            <a:r>
              <a:rPr lang="it-IT" sz="2000" b="0" dirty="0" err="1">
                <a:sym typeface="Wingdings" pitchFamily="2" charset="2"/>
              </a:rPr>
              <a:t>Herbal</a:t>
            </a:r>
            <a:r>
              <a:rPr lang="it-IT" sz="2000" b="0" dirty="0">
                <a:sym typeface="Wingdings" pitchFamily="2" charset="2"/>
              </a:rPr>
              <a:t> </a:t>
            </a:r>
            <a:r>
              <a:rPr lang="it-IT" sz="2000" b="0" dirty="0" err="1">
                <a:sym typeface="Wingdings" pitchFamily="2" charset="2"/>
              </a:rPr>
              <a:t>Drugs</a:t>
            </a:r>
            <a:r>
              <a:rPr lang="it-IT" sz="2000" b="0" dirty="0">
                <a:sym typeface="Wingdings" pitchFamily="2" charset="2"/>
              </a:rPr>
              <a:t>)</a:t>
            </a:r>
          </a:p>
        </p:txBody>
      </p:sp>
    </p:spTree>
    <p:extLst>
      <p:ext uri="{BB962C8B-B14F-4D97-AF65-F5344CB8AC3E}">
        <p14:creationId xmlns:p14="http://schemas.microsoft.com/office/powerpoint/2010/main" val="202813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2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20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2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BD4197FE-F76F-503D-B6FF-9C6B27A290DC}"/>
              </a:ext>
            </a:extLst>
          </p:cNvPr>
          <p:cNvSpPr/>
          <p:nvPr/>
        </p:nvSpPr>
        <p:spPr>
          <a:xfrm>
            <a:off x="569167" y="1280917"/>
            <a:ext cx="9235233" cy="3748719"/>
          </a:xfrm>
          <a:prstGeom prst="rect">
            <a:avLst/>
          </a:prstGeom>
        </p:spPr>
        <p:txBody>
          <a:bodyPr wrap="square">
            <a:spAutoFit/>
          </a:bodyPr>
          <a:lstStyle/>
          <a:p>
            <a:pPr marL="342900" indent="-342900" algn="just">
              <a:spcBef>
                <a:spcPct val="20000"/>
              </a:spcBef>
              <a:buSzPct val="75000"/>
              <a:buFont typeface="Arial" panose="020B0604020202020204" pitchFamily="34" charset="0"/>
              <a:buChar char="•"/>
              <a:defRPr/>
            </a:pPr>
            <a:r>
              <a:rPr lang="it-IT" sz="2000" b="0" dirty="0"/>
              <a:t>Utilizzo spot di determinate particolari tecnologie e/o procedure di produzione complesse (es. CTM / IMP)</a:t>
            </a:r>
          </a:p>
          <a:p>
            <a:pPr algn="just">
              <a:spcBef>
                <a:spcPct val="20000"/>
              </a:spcBef>
              <a:buSzPct val="75000"/>
              <a:defRPr/>
            </a:pPr>
            <a:endParaRPr lang="it-IT" sz="2000" b="0" dirty="0"/>
          </a:p>
          <a:p>
            <a:pPr marL="342900" indent="-342900" algn="just">
              <a:spcBef>
                <a:spcPct val="20000"/>
              </a:spcBef>
              <a:buSzPct val="75000"/>
              <a:buFont typeface="Arial" panose="020B0604020202020204" pitchFamily="34" charset="0"/>
              <a:buChar char="•"/>
              <a:defRPr/>
            </a:pPr>
            <a:r>
              <a:rPr lang="it-IT" sz="2000" b="0" dirty="0"/>
              <a:t>Vincoli geografici legati ai trasporti</a:t>
            </a:r>
          </a:p>
          <a:p>
            <a:pPr algn="just">
              <a:spcBef>
                <a:spcPct val="20000"/>
              </a:spcBef>
              <a:buSzPct val="75000"/>
              <a:defRPr/>
            </a:pPr>
            <a:endParaRPr lang="it-IT" sz="2000" b="0" dirty="0"/>
          </a:p>
          <a:p>
            <a:pPr marL="342900" indent="-342900" algn="just">
              <a:spcBef>
                <a:spcPct val="20000"/>
              </a:spcBef>
              <a:buSzPct val="75000"/>
              <a:buFont typeface="Arial" panose="020B0604020202020204" pitchFamily="34" charset="0"/>
              <a:buChar char="•"/>
              <a:defRPr/>
            </a:pPr>
            <a:r>
              <a:rPr lang="it-IT" sz="2000" b="0" dirty="0"/>
              <a:t>Ottimizzazione dell’Overall Product Cost </a:t>
            </a:r>
          </a:p>
          <a:p>
            <a:pPr algn="just">
              <a:spcBef>
                <a:spcPct val="20000"/>
              </a:spcBef>
              <a:buSzPct val="75000"/>
              <a:defRPr/>
            </a:pPr>
            <a:endParaRPr lang="it-IT" sz="2000" b="0" dirty="0">
              <a:sym typeface="Wingdings" pitchFamily="2" charset="2"/>
            </a:endParaRPr>
          </a:p>
          <a:p>
            <a:pPr marL="342900" indent="-342900" algn="just">
              <a:spcBef>
                <a:spcPct val="20000"/>
              </a:spcBef>
              <a:buSzPct val="75000"/>
              <a:buFont typeface="Arial" panose="020B0604020202020204" pitchFamily="34" charset="0"/>
              <a:buChar char="•"/>
              <a:defRPr/>
            </a:pPr>
            <a:r>
              <a:rPr lang="it-IT" sz="2000" b="0" dirty="0">
                <a:sym typeface="Wingdings" pitchFamily="2" charset="2"/>
              </a:rPr>
              <a:t>Nuovi mercati a rapida crescita o con caratteristiche di instabilità della domanda (es. BRICS </a:t>
            </a:r>
            <a:r>
              <a:rPr lang="it-IT" sz="2000" b="0" dirty="0" err="1">
                <a:sym typeface="Wingdings" pitchFamily="2" charset="2"/>
              </a:rPr>
              <a:t>countries</a:t>
            </a:r>
            <a:r>
              <a:rPr lang="it-IT" sz="2000" b="0" dirty="0">
                <a:sym typeface="Wingdings" pitchFamily="2" charset="2"/>
              </a:rPr>
              <a:t>)</a:t>
            </a:r>
          </a:p>
          <a:p>
            <a:pPr marL="381000" indent="-381000" algn="just">
              <a:spcBef>
                <a:spcPct val="20000"/>
              </a:spcBef>
              <a:buSzPct val="75000"/>
              <a:buFont typeface="Wingdings" pitchFamily="2" charset="2"/>
              <a:buChar char="ü"/>
              <a:defRPr/>
            </a:pPr>
            <a:endParaRPr lang="it-IT" sz="2800" b="0" dirty="0">
              <a:effectLst>
                <a:outerShdw blurRad="38100" dist="38100" dir="2700000" algn="tl">
                  <a:srgbClr val="C0C0C0"/>
                </a:outerShdw>
              </a:effectLst>
              <a:latin typeface="Arial" charset="0"/>
              <a:sym typeface="Wingdings" pitchFamily="2" charset="2"/>
            </a:endParaRPr>
          </a:p>
        </p:txBody>
      </p:sp>
      <p:grpSp>
        <p:nvGrpSpPr>
          <p:cNvPr id="5" name="Gruppo 4">
            <a:extLst>
              <a:ext uri="{FF2B5EF4-FFF2-40B4-BE49-F238E27FC236}">
                <a16:creationId xmlns:a16="http://schemas.microsoft.com/office/drawing/2014/main" id="{6AC7CD47-C443-ABA4-F6C2-6B2282B6E2F7}"/>
              </a:ext>
            </a:extLst>
          </p:cNvPr>
          <p:cNvGrpSpPr/>
          <p:nvPr/>
        </p:nvGrpSpPr>
        <p:grpSpPr>
          <a:xfrm>
            <a:off x="0" y="0"/>
            <a:ext cx="12192000" cy="429208"/>
            <a:chOff x="0" y="0"/>
            <a:chExt cx="12192000" cy="429208"/>
          </a:xfrm>
        </p:grpSpPr>
        <p:sp>
          <p:nvSpPr>
            <p:cNvPr id="6" name="Rettangolo 5">
              <a:extLst>
                <a:ext uri="{FF2B5EF4-FFF2-40B4-BE49-F238E27FC236}">
                  <a16:creationId xmlns:a16="http://schemas.microsoft.com/office/drawing/2014/main" id="{C868A8A4-B187-03A4-6BF7-90C5323A5773}"/>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a:extLst>
                <a:ext uri="{FF2B5EF4-FFF2-40B4-BE49-F238E27FC236}">
                  <a16:creationId xmlns:a16="http://schemas.microsoft.com/office/drawing/2014/main" id="{9B26B84F-FF2F-4596-33F1-4135E7D9C4FE}"/>
                </a:ext>
              </a:extLst>
            </p:cNvPr>
            <p:cNvSpPr txBox="1"/>
            <p:nvPr/>
          </p:nvSpPr>
          <p:spPr>
            <a:xfrm>
              <a:off x="1296955" y="46652"/>
              <a:ext cx="8425543" cy="369332"/>
            </a:xfrm>
            <a:prstGeom prst="rect">
              <a:avLst/>
            </a:prstGeom>
            <a:noFill/>
          </p:spPr>
          <p:txBody>
            <a:bodyPr wrap="square" rtlCol="0">
              <a:spAutoFit/>
            </a:bodyPr>
            <a:lstStyle/>
            <a:p>
              <a:pPr algn="ctr"/>
              <a:r>
                <a:rPr lang="it-IT" dirty="0">
                  <a:solidFill>
                    <a:schemeClr val="bg1"/>
                  </a:solidFill>
                </a:rPr>
                <a:t>MOTIVAZIONI DI CARATTERE SPECIFICO</a:t>
              </a:r>
            </a:p>
          </p:txBody>
        </p:sp>
      </p:grpSp>
    </p:spTree>
    <p:extLst>
      <p:ext uri="{BB962C8B-B14F-4D97-AF65-F5344CB8AC3E}">
        <p14:creationId xmlns:p14="http://schemas.microsoft.com/office/powerpoint/2010/main" val="292822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20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6F62202-BFC7-2EA0-3AEC-06248CDCDE34}"/>
              </a:ext>
            </a:extLst>
          </p:cNvPr>
          <p:cNvSpPr/>
          <p:nvPr/>
        </p:nvSpPr>
        <p:spPr>
          <a:xfrm>
            <a:off x="839755" y="1042614"/>
            <a:ext cx="9264131" cy="4401205"/>
          </a:xfrm>
          <a:prstGeom prst="rect">
            <a:avLst/>
          </a:prstGeom>
        </p:spPr>
        <p:txBody>
          <a:bodyPr wrap="square">
            <a:spAutoFit/>
          </a:bodyPr>
          <a:lstStyle/>
          <a:p>
            <a:pPr marL="342900" indent="-342900" algn="just">
              <a:spcBef>
                <a:spcPct val="20000"/>
              </a:spcBef>
              <a:buSzPct val="75000"/>
              <a:buFont typeface="Arial" panose="020B0604020202020204" pitchFamily="34" charset="0"/>
              <a:buChar char="•"/>
              <a:defRPr/>
            </a:pPr>
            <a:r>
              <a:rPr lang="it-IT" sz="2000" b="0" dirty="0"/>
              <a:t>Produzione centralizzata di prodotto indifferenziato e confezionamento finale sul mercato di vendita</a:t>
            </a:r>
          </a:p>
          <a:p>
            <a:pPr algn="just">
              <a:spcBef>
                <a:spcPct val="20000"/>
              </a:spcBef>
              <a:buSzPct val="75000"/>
              <a:defRPr/>
            </a:pPr>
            <a:endParaRPr lang="it-IT" sz="2000" b="0" dirty="0"/>
          </a:p>
          <a:p>
            <a:pPr marL="342900" indent="-342900" algn="just">
              <a:spcBef>
                <a:spcPct val="20000"/>
              </a:spcBef>
              <a:buSzPct val="75000"/>
              <a:buFont typeface="Arial" panose="020B0604020202020204" pitchFamily="34" charset="0"/>
              <a:buChar char="•"/>
              <a:defRPr/>
            </a:pPr>
            <a:r>
              <a:rPr lang="it-IT" sz="2000" b="0" dirty="0">
                <a:sym typeface="Wingdings" pitchFamily="2" charset="2"/>
              </a:rPr>
              <a:t>Business </a:t>
            </a:r>
            <a:r>
              <a:rPr lang="it-IT" sz="2000" b="0" dirty="0" err="1">
                <a:sym typeface="Wingdings" pitchFamily="2" charset="2"/>
              </a:rPr>
              <a:t>continuity</a:t>
            </a:r>
            <a:endParaRPr lang="it-IT" sz="2000" b="0" dirty="0">
              <a:sym typeface="Wingdings" pitchFamily="2" charset="2"/>
            </a:endParaRPr>
          </a:p>
          <a:p>
            <a:pPr algn="just">
              <a:spcBef>
                <a:spcPct val="20000"/>
              </a:spcBef>
              <a:buSzPct val="75000"/>
              <a:defRPr/>
            </a:pPr>
            <a:endParaRPr lang="it-IT" sz="2000" b="0" dirty="0">
              <a:sym typeface="Wingdings" pitchFamily="2" charset="2"/>
            </a:endParaRPr>
          </a:p>
          <a:p>
            <a:pPr marL="342900" indent="-342900" algn="just">
              <a:spcBef>
                <a:spcPct val="20000"/>
              </a:spcBef>
              <a:buSzPct val="75000"/>
              <a:buFont typeface="Arial" panose="020B0604020202020204" pitchFamily="34" charset="0"/>
              <a:buChar char="•"/>
              <a:defRPr/>
            </a:pPr>
            <a:r>
              <a:rPr lang="it-IT" sz="2000" b="0" dirty="0">
                <a:sym typeface="Wingdings" pitchFamily="2" charset="2"/>
              </a:rPr>
              <a:t>Prodotti “maturi”</a:t>
            </a:r>
          </a:p>
          <a:p>
            <a:pPr algn="just">
              <a:spcBef>
                <a:spcPct val="20000"/>
              </a:spcBef>
              <a:buSzPct val="75000"/>
              <a:defRPr/>
            </a:pPr>
            <a:endParaRPr lang="it-IT" sz="2000" b="0" dirty="0">
              <a:sym typeface="Wingdings" pitchFamily="2" charset="2"/>
            </a:endParaRPr>
          </a:p>
          <a:p>
            <a:pPr marL="342900" indent="-342900" algn="just">
              <a:spcBef>
                <a:spcPct val="20000"/>
              </a:spcBef>
              <a:buSzPct val="75000"/>
              <a:buFont typeface="Arial" panose="020B0604020202020204" pitchFamily="34" charset="0"/>
              <a:buChar char="•"/>
              <a:defRPr/>
            </a:pPr>
            <a:r>
              <a:rPr lang="it-IT" sz="2000" b="0" dirty="0">
                <a:sym typeface="Wingdings" pitchFamily="2" charset="2"/>
              </a:rPr>
              <a:t>Licensing out</a:t>
            </a:r>
          </a:p>
          <a:p>
            <a:pPr algn="just">
              <a:spcBef>
                <a:spcPct val="20000"/>
              </a:spcBef>
              <a:buSzPct val="75000"/>
              <a:defRPr/>
            </a:pPr>
            <a:endParaRPr lang="it-IT" sz="2000" b="0" dirty="0">
              <a:sym typeface="Wingdings" pitchFamily="2" charset="2"/>
            </a:endParaRPr>
          </a:p>
          <a:p>
            <a:pPr marL="342900" indent="-342900" algn="just">
              <a:spcBef>
                <a:spcPct val="20000"/>
              </a:spcBef>
              <a:buSzPct val="75000"/>
              <a:buFont typeface="Arial" panose="020B0604020202020204" pitchFamily="34" charset="0"/>
              <a:buChar char="•"/>
              <a:defRPr/>
            </a:pPr>
            <a:r>
              <a:rPr lang="it-IT" sz="2000" b="0" dirty="0">
                <a:sym typeface="Wingdings" pitchFamily="2" charset="2"/>
              </a:rPr>
              <a:t>Licensing in (innovazione, nuovi prodotti)</a:t>
            </a:r>
          </a:p>
          <a:p>
            <a:pPr algn="just">
              <a:spcBef>
                <a:spcPct val="20000"/>
              </a:spcBef>
              <a:buSzPct val="75000"/>
              <a:defRPr/>
            </a:pPr>
            <a:endParaRPr lang="it-IT" sz="2000" b="0" dirty="0">
              <a:sym typeface="Wingdings" pitchFamily="2" charset="2"/>
            </a:endParaRPr>
          </a:p>
          <a:p>
            <a:pPr marL="342900" indent="-342900" algn="just">
              <a:spcBef>
                <a:spcPct val="20000"/>
              </a:spcBef>
              <a:buSzPct val="75000"/>
              <a:buFont typeface="Arial" panose="020B0604020202020204" pitchFamily="34" charset="0"/>
              <a:buChar char="•"/>
              <a:defRPr/>
            </a:pPr>
            <a:r>
              <a:rPr lang="it-IT" sz="2000" b="0" dirty="0">
                <a:sym typeface="Wingdings" pitchFamily="2" charset="2"/>
              </a:rPr>
              <a:t>…</a:t>
            </a:r>
          </a:p>
        </p:txBody>
      </p:sp>
      <p:grpSp>
        <p:nvGrpSpPr>
          <p:cNvPr id="3" name="Gruppo 2">
            <a:extLst>
              <a:ext uri="{FF2B5EF4-FFF2-40B4-BE49-F238E27FC236}">
                <a16:creationId xmlns:a16="http://schemas.microsoft.com/office/drawing/2014/main" id="{26742EF3-90FE-9D79-92D2-F1651FFD46D7}"/>
              </a:ext>
            </a:extLst>
          </p:cNvPr>
          <p:cNvGrpSpPr/>
          <p:nvPr/>
        </p:nvGrpSpPr>
        <p:grpSpPr>
          <a:xfrm>
            <a:off x="0" y="0"/>
            <a:ext cx="12192000" cy="429208"/>
            <a:chOff x="0" y="0"/>
            <a:chExt cx="12192000" cy="429208"/>
          </a:xfrm>
        </p:grpSpPr>
        <p:sp>
          <p:nvSpPr>
            <p:cNvPr id="4" name="Rettangolo 3">
              <a:extLst>
                <a:ext uri="{FF2B5EF4-FFF2-40B4-BE49-F238E27FC236}">
                  <a16:creationId xmlns:a16="http://schemas.microsoft.com/office/drawing/2014/main" id="{DE79292B-7BD0-1984-C18F-307E3ABE60AC}"/>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F9F1A57E-D680-ACE8-756C-2CA527F70F88}"/>
                </a:ext>
              </a:extLst>
            </p:cNvPr>
            <p:cNvSpPr txBox="1"/>
            <p:nvPr/>
          </p:nvSpPr>
          <p:spPr>
            <a:xfrm>
              <a:off x="1296955" y="46652"/>
              <a:ext cx="8425543" cy="369332"/>
            </a:xfrm>
            <a:prstGeom prst="rect">
              <a:avLst/>
            </a:prstGeom>
            <a:noFill/>
          </p:spPr>
          <p:txBody>
            <a:bodyPr wrap="square" rtlCol="0">
              <a:spAutoFit/>
            </a:bodyPr>
            <a:lstStyle/>
            <a:p>
              <a:pPr algn="ctr"/>
              <a:r>
                <a:rPr lang="it-IT" dirty="0">
                  <a:solidFill>
                    <a:schemeClr val="bg1"/>
                  </a:solidFill>
                </a:rPr>
                <a:t>MOTIVAZIONI DI CARATTERE SPECIFICO</a:t>
              </a:r>
            </a:p>
          </p:txBody>
        </p:sp>
      </p:grpSp>
    </p:spTree>
    <p:extLst>
      <p:ext uri="{BB962C8B-B14F-4D97-AF65-F5344CB8AC3E}">
        <p14:creationId xmlns:p14="http://schemas.microsoft.com/office/powerpoint/2010/main" val="3209128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0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20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fade">
                                      <p:cBhvr>
                                        <p:cTn id="32" dur="20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56B444F-F700-8A69-F51B-596042DE005D}"/>
              </a:ext>
            </a:extLst>
          </p:cNvPr>
          <p:cNvSpPr/>
          <p:nvPr/>
        </p:nvSpPr>
        <p:spPr>
          <a:xfrm>
            <a:off x="714374" y="948678"/>
            <a:ext cx="9590703" cy="3731791"/>
          </a:xfrm>
          <a:prstGeom prst="rect">
            <a:avLst/>
          </a:prstGeom>
        </p:spPr>
        <p:txBody>
          <a:bodyPr wrap="square">
            <a:spAutoFit/>
          </a:bodyPr>
          <a:lstStyle/>
          <a:p>
            <a:pPr marL="381000" indent="-381000">
              <a:spcBef>
                <a:spcPct val="20000"/>
              </a:spcBef>
              <a:buSzPct val="75000"/>
              <a:buFont typeface="Wingdings" pitchFamily="2" charset="2"/>
              <a:buChar char="ü"/>
              <a:defRPr/>
            </a:pPr>
            <a:r>
              <a:rPr lang="it-IT" sz="3200" b="1" dirty="0"/>
              <a:t>Vantaggi</a:t>
            </a:r>
          </a:p>
          <a:p>
            <a:pPr marL="381000" indent="-381000">
              <a:spcBef>
                <a:spcPct val="20000"/>
              </a:spcBef>
              <a:buSzPct val="75000"/>
              <a:buFont typeface="Wingdings" pitchFamily="2" charset="2"/>
              <a:buChar char="ü"/>
              <a:defRPr/>
            </a:pPr>
            <a:endParaRPr lang="it-IT" sz="2000" b="0" dirty="0">
              <a:latin typeface="+mj-lt"/>
            </a:endParaRPr>
          </a:p>
          <a:p>
            <a:pPr marL="1085850" lvl="1" indent="-514350">
              <a:lnSpc>
                <a:spcPct val="150000"/>
              </a:lnSpc>
              <a:spcBef>
                <a:spcPct val="20000"/>
              </a:spcBef>
              <a:buSzPct val="75000"/>
              <a:buFont typeface="+mj-lt"/>
              <a:buAutoNum type="arabicPeriod"/>
              <a:defRPr/>
            </a:pPr>
            <a:r>
              <a:rPr lang="it-IT" sz="2400" b="1" dirty="0"/>
              <a:t>Economici</a:t>
            </a:r>
            <a:r>
              <a:rPr lang="it-IT" sz="2800" b="1" dirty="0"/>
              <a:t>: </a:t>
            </a:r>
            <a:endParaRPr lang="it-IT" sz="2000" b="0" dirty="0"/>
          </a:p>
          <a:p>
            <a:pPr marL="914400" lvl="1" indent="-342900">
              <a:lnSpc>
                <a:spcPct val="150000"/>
              </a:lnSpc>
              <a:spcBef>
                <a:spcPct val="20000"/>
              </a:spcBef>
              <a:buSzPct val="75000"/>
              <a:buFont typeface="Arial" panose="020B0604020202020204" pitchFamily="34" charset="0"/>
              <a:buChar char="•"/>
              <a:defRPr/>
            </a:pPr>
            <a:r>
              <a:rPr lang="it-IT" sz="2000" dirty="0"/>
              <a:t>R</a:t>
            </a:r>
            <a:r>
              <a:rPr lang="it-IT" sz="2000" b="0" dirty="0"/>
              <a:t>iduzione costi prodotto</a:t>
            </a:r>
          </a:p>
          <a:p>
            <a:pPr marL="914400" lvl="1" indent="-342900">
              <a:lnSpc>
                <a:spcPct val="150000"/>
              </a:lnSpc>
              <a:spcBef>
                <a:spcPct val="20000"/>
              </a:spcBef>
              <a:buSzPct val="75000"/>
              <a:buFont typeface="Arial" panose="020B0604020202020204" pitchFamily="34" charset="0"/>
              <a:buChar char="•"/>
              <a:defRPr/>
            </a:pPr>
            <a:r>
              <a:rPr lang="it-IT" sz="2000" dirty="0"/>
              <a:t>R</a:t>
            </a:r>
            <a:r>
              <a:rPr lang="it-IT" sz="2000" b="0" dirty="0"/>
              <a:t>iduzione costi operativi</a:t>
            </a:r>
          </a:p>
          <a:p>
            <a:pPr marL="914400" lvl="1" indent="-342900">
              <a:lnSpc>
                <a:spcPct val="150000"/>
              </a:lnSpc>
              <a:spcBef>
                <a:spcPct val="20000"/>
              </a:spcBef>
              <a:buSzPct val="75000"/>
              <a:buFont typeface="Arial" panose="020B0604020202020204" pitchFamily="34" charset="0"/>
              <a:buChar char="•"/>
              <a:defRPr/>
            </a:pPr>
            <a:r>
              <a:rPr lang="it-IT" sz="2000" dirty="0"/>
              <a:t>I</a:t>
            </a:r>
            <a:r>
              <a:rPr lang="it-IT" sz="2000" b="0" dirty="0"/>
              <a:t>nvestimenti mirati al core business</a:t>
            </a:r>
          </a:p>
          <a:p>
            <a:pPr marL="914400" lvl="1" indent="-342900">
              <a:lnSpc>
                <a:spcPct val="150000"/>
              </a:lnSpc>
              <a:spcBef>
                <a:spcPct val="20000"/>
              </a:spcBef>
              <a:buSzPct val="75000"/>
              <a:buFont typeface="Arial" panose="020B0604020202020204" pitchFamily="34" charset="0"/>
              <a:buChar char="•"/>
              <a:defRPr/>
            </a:pPr>
            <a:r>
              <a:rPr lang="it-IT" sz="2000" dirty="0"/>
              <a:t>S</a:t>
            </a:r>
            <a:r>
              <a:rPr lang="it-IT" sz="2000" b="0" dirty="0"/>
              <a:t>postamento costi fissi verso costi variabili</a:t>
            </a:r>
          </a:p>
        </p:txBody>
      </p:sp>
      <p:grpSp>
        <p:nvGrpSpPr>
          <p:cNvPr id="3" name="Gruppo 2">
            <a:extLst>
              <a:ext uri="{FF2B5EF4-FFF2-40B4-BE49-F238E27FC236}">
                <a16:creationId xmlns:a16="http://schemas.microsoft.com/office/drawing/2014/main" id="{645C8294-CA0E-DB81-A1D4-5EF254B185C3}"/>
              </a:ext>
            </a:extLst>
          </p:cNvPr>
          <p:cNvGrpSpPr/>
          <p:nvPr/>
        </p:nvGrpSpPr>
        <p:grpSpPr>
          <a:xfrm>
            <a:off x="0" y="0"/>
            <a:ext cx="12192000" cy="429208"/>
            <a:chOff x="0" y="0"/>
            <a:chExt cx="12192000" cy="429208"/>
          </a:xfrm>
        </p:grpSpPr>
        <p:sp>
          <p:nvSpPr>
            <p:cNvPr id="4" name="Rettangolo 3">
              <a:extLst>
                <a:ext uri="{FF2B5EF4-FFF2-40B4-BE49-F238E27FC236}">
                  <a16:creationId xmlns:a16="http://schemas.microsoft.com/office/drawing/2014/main" id="{FAD41592-C494-E332-5461-5F4396821F35}"/>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99B5F846-BA83-135E-92DB-FA073448295A}"/>
                </a:ext>
              </a:extLst>
            </p:cNvPr>
            <p:cNvSpPr txBox="1"/>
            <p:nvPr/>
          </p:nvSpPr>
          <p:spPr>
            <a:xfrm>
              <a:off x="1296955" y="46652"/>
              <a:ext cx="8425543" cy="369332"/>
            </a:xfrm>
            <a:prstGeom prst="rect">
              <a:avLst/>
            </a:prstGeom>
            <a:noFill/>
          </p:spPr>
          <p:txBody>
            <a:bodyPr wrap="square" rtlCol="0">
              <a:spAutoFit/>
            </a:bodyPr>
            <a:lstStyle/>
            <a:p>
              <a:pPr algn="ctr"/>
              <a:r>
                <a:rPr lang="it-IT" dirty="0">
                  <a:solidFill>
                    <a:schemeClr val="bg1"/>
                  </a:solidFill>
                </a:rPr>
                <a:t>VANTAGGI E SVANTAGGI</a:t>
              </a:r>
            </a:p>
          </p:txBody>
        </p:sp>
      </p:grpSp>
    </p:spTree>
    <p:extLst>
      <p:ext uri="{BB962C8B-B14F-4D97-AF65-F5344CB8AC3E}">
        <p14:creationId xmlns:p14="http://schemas.microsoft.com/office/powerpoint/2010/main" val="1202656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Scale>
                                      <p:cBhvr>
                                        <p:cTn id="7" dur="1000" decel="50000" fill="hold">
                                          <p:stCondLst>
                                            <p:cond delay="0"/>
                                          </p:stCondLst>
                                        </p:cTn>
                                        <p:tgtEl>
                                          <p:spTgt spid="2">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xEl>
                                              <p:pRg st="2" end="2"/>
                                            </p:txEl>
                                          </p:spTgt>
                                        </p:tgtEl>
                                        <p:attrNameLst>
                                          <p:attrName>ppt_x</p:attrName>
                                          <p:attrName>ppt_y</p:attrName>
                                        </p:attrNameLst>
                                      </p:cBhvr>
                                    </p:animMotion>
                                    <p:animEffect transition="in" filter="fade">
                                      <p:cBhvr>
                                        <p:cTn id="9" dur="10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box(in)">
                                      <p:cBhvr>
                                        <p:cTn id="14" dur="500"/>
                                        <p:tgtEl>
                                          <p:spTgt spid="2">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box(in)">
                                      <p:cBhvr>
                                        <p:cTn id="19" dur="5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box(in)">
                                      <p:cBhvr>
                                        <p:cTn id="24" dur="500"/>
                                        <p:tgtEl>
                                          <p:spTgt spid="2">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box(in)">
                                      <p:cBhvr>
                                        <p:cTn id="2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5A99E225-A91B-3D54-18EE-E3BF9E641987}"/>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19D0C699-C81D-7992-3E60-2FF8FD5E5C22}"/>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49B778A1-D17C-7EF5-48E0-2F5737DAA40D}"/>
                </a:ext>
              </a:extLst>
            </p:cNvPr>
            <p:cNvSpPr txBox="1"/>
            <p:nvPr/>
          </p:nvSpPr>
          <p:spPr>
            <a:xfrm>
              <a:off x="1296955" y="46652"/>
              <a:ext cx="8425543" cy="369332"/>
            </a:xfrm>
            <a:prstGeom prst="rect">
              <a:avLst/>
            </a:prstGeom>
            <a:noFill/>
          </p:spPr>
          <p:txBody>
            <a:bodyPr wrap="square" rtlCol="0">
              <a:spAutoFit/>
            </a:bodyPr>
            <a:lstStyle/>
            <a:p>
              <a:pPr algn="ctr"/>
              <a:r>
                <a:rPr lang="it-IT" dirty="0">
                  <a:solidFill>
                    <a:schemeClr val="bg1"/>
                  </a:solidFill>
                </a:rPr>
                <a:t>VANTAGGI E SVANTAGGI</a:t>
              </a:r>
            </a:p>
          </p:txBody>
        </p:sp>
      </p:grpSp>
      <p:sp>
        <p:nvSpPr>
          <p:cNvPr id="6" name="CasellaDiTesto 5">
            <a:extLst>
              <a:ext uri="{FF2B5EF4-FFF2-40B4-BE49-F238E27FC236}">
                <a16:creationId xmlns:a16="http://schemas.microsoft.com/office/drawing/2014/main" id="{BEF1B91F-70C0-15F1-B0DC-6C7187EC5800}"/>
              </a:ext>
            </a:extLst>
          </p:cNvPr>
          <p:cNvSpPr txBox="1"/>
          <p:nvPr/>
        </p:nvSpPr>
        <p:spPr>
          <a:xfrm>
            <a:off x="662472" y="1630344"/>
            <a:ext cx="8397552" cy="2629951"/>
          </a:xfrm>
          <a:prstGeom prst="rect">
            <a:avLst/>
          </a:prstGeom>
          <a:noFill/>
        </p:spPr>
        <p:txBody>
          <a:bodyPr wrap="square">
            <a:spAutoFit/>
          </a:bodyPr>
          <a:lstStyle/>
          <a:p>
            <a:pPr marL="1028700" lvl="1" indent="-457200">
              <a:lnSpc>
                <a:spcPct val="150000"/>
              </a:lnSpc>
              <a:spcBef>
                <a:spcPct val="20000"/>
              </a:spcBef>
              <a:buSzPct val="75000"/>
              <a:buFont typeface="+mj-lt"/>
              <a:buAutoNum type="arabicPeriod" startAt="2"/>
              <a:defRPr/>
            </a:pPr>
            <a:r>
              <a:rPr lang="it-IT" sz="2400" b="1" dirty="0"/>
              <a:t>Qualitativi</a:t>
            </a:r>
            <a:endParaRPr lang="it-IT" sz="1400" b="0" dirty="0"/>
          </a:p>
          <a:p>
            <a:pPr marL="857250" lvl="1" indent="-285750">
              <a:lnSpc>
                <a:spcPct val="150000"/>
              </a:lnSpc>
              <a:spcBef>
                <a:spcPct val="20000"/>
              </a:spcBef>
              <a:buSzPct val="75000"/>
              <a:buFont typeface="Arial" panose="020B0604020202020204" pitchFamily="34" charset="0"/>
              <a:buChar char="•"/>
              <a:defRPr/>
            </a:pPr>
            <a:r>
              <a:rPr lang="it-IT" dirty="0"/>
              <a:t>I</a:t>
            </a:r>
            <a:r>
              <a:rPr lang="it-IT" sz="2000" b="0" dirty="0"/>
              <a:t>nnovazione</a:t>
            </a:r>
          </a:p>
          <a:p>
            <a:pPr marL="914400" lvl="1" indent="-342900">
              <a:lnSpc>
                <a:spcPct val="150000"/>
              </a:lnSpc>
              <a:spcBef>
                <a:spcPct val="20000"/>
              </a:spcBef>
              <a:buSzPct val="75000"/>
              <a:buFont typeface="Arial" panose="020B0604020202020204" pitchFamily="34" charset="0"/>
              <a:buChar char="•"/>
              <a:defRPr/>
            </a:pPr>
            <a:r>
              <a:rPr lang="it-IT" sz="2000" dirty="0"/>
              <a:t>A</a:t>
            </a:r>
            <a:r>
              <a:rPr lang="it-IT" sz="2000" b="0" dirty="0"/>
              <a:t>ccesso a nuove tecnologie oppure a tecnologie non presenti internamente</a:t>
            </a:r>
          </a:p>
          <a:p>
            <a:pPr marL="914400" lvl="1" indent="-342900">
              <a:lnSpc>
                <a:spcPct val="150000"/>
              </a:lnSpc>
              <a:spcBef>
                <a:spcPct val="20000"/>
              </a:spcBef>
              <a:buSzPct val="75000"/>
              <a:buFont typeface="Arial" panose="020B0604020202020204" pitchFamily="34" charset="0"/>
              <a:buChar char="•"/>
              <a:defRPr/>
            </a:pPr>
            <a:r>
              <a:rPr lang="it-IT" sz="2000" dirty="0"/>
              <a:t>U</a:t>
            </a:r>
            <a:r>
              <a:rPr lang="it-IT" sz="2000" b="0" dirty="0"/>
              <a:t>tilizzo di impianti con elevato grado di specializzazione</a:t>
            </a:r>
          </a:p>
        </p:txBody>
      </p:sp>
    </p:spTree>
    <p:extLst>
      <p:ext uri="{BB962C8B-B14F-4D97-AF65-F5344CB8AC3E}">
        <p14:creationId xmlns:p14="http://schemas.microsoft.com/office/powerpoint/2010/main" val="175686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F0AF552B-FADF-3943-A3DA-0C9088883A2F}"/>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6E06400C-7DAA-4ED4-B043-E1ABCBCE189E}"/>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F7ECEB72-CE26-329F-6BDF-2E3526720870}"/>
                </a:ext>
              </a:extLst>
            </p:cNvPr>
            <p:cNvSpPr txBox="1"/>
            <p:nvPr/>
          </p:nvSpPr>
          <p:spPr>
            <a:xfrm>
              <a:off x="1296955" y="46652"/>
              <a:ext cx="8425543" cy="369332"/>
            </a:xfrm>
            <a:prstGeom prst="rect">
              <a:avLst/>
            </a:prstGeom>
            <a:noFill/>
          </p:spPr>
          <p:txBody>
            <a:bodyPr wrap="square" rtlCol="0">
              <a:spAutoFit/>
            </a:bodyPr>
            <a:lstStyle/>
            <a:p>
              <a:pPr algn="ctr"/>
              <a:r>
                <a:rPr lang="it-IT" dirty="0">
                  <a:solidFill>
                    <a:schemeClr val="bg1"/>
                  </a:solidFill>
                </a:rPr>
                <a:t>VANTAGGI E SVANTAGGI</a:t>
              </a:r>
            </a:p>
          </p:txBody>
        </p:sp>
      </p:grpSp>
      <p:sp>
        <p:nvSpPr>
          <p:cNvPr id="5" name="CasellaDiTesto 4">
            <a:extLst>
              <a:ext uri="{FF2B5EF4-FFF2-40B4-BE49-F238E27FC236}">
                <a16:creationId xmlns:a16="http://schemas.microsoft.com/office/drawing/2014/main" id="{534BD518-F2D9-065A-73C1-5EFC64EDC0D6}"/>
              </a:ext>
            </a:extLst>
          </p:cNvPr>
          <p:cNvSpPr txBox="1"/>
          <p:nvPr/>
        </p:nvSpPr>
        <p:spPr>
          <a:xfrm>
            <a:off x="662472" y="1630344"/>
            <a:ext cx="8397552" cy="2691506"/>
          </a:xfrm>
          <a:prstGeom prst="rect">
            <a:avLst/>
          </a:prstGeom>
          <a:noFill/>
        </p:spPr>
        <p:txBody>
          <a:bodyPr wrap="square">
            <a:spAutoFit/>
          </a:bodyPr>
          <a:lstStyle/>
          <a:p>
            <a:pPr marL="1028700" lvl="1" indent="-457200">
              <a:lnSpc>
                <a:spcPct val="150000"/>
              </a:lnSpc>
              <a:spcBef>
                <a:spcPct val="20000"/>
              </a:spcBef>
              <a:buSzPct val="75000"/>
              <a:buFont typeface="+mj-lt"/>
              <a:buAutoNum type="arabicPeriod" startAt="3"/>
              <a:defRPr/>
            </a:pPr>
            <a:r>
              <a:rPr lang="it-IT" sz="2400" b="1" dirty="0"/>
              <a:t>Commerciali</a:t>
            </a:r>
            <a:endParaRPr lang="it-IT" sz="1400" b="0" dirty="0"/>
          </a:p>
          <a:p>
            <a:pPr marL="857250" lvl="1" indent="-285750">
              <a:lnSpc>
                <a:spcPct val="150000"/>
              </a:lnSpc>
              <a:spcBef>
                <a:spcPct val="20000"/>
              </a:spcBef>
              <a:buSzPct val="75000"/>
              <a:buFont typeface="Arial" panose="020B0604020202020204" pitchFamily="34" charset="0"/>
              <a:buChar char="•"/>
              <a:defRPr/>
            </a:pPr>
            <a:r>
              <a:rPr lang="it-IT" sz="1800" b="0" dirty="0"/>
              <a:t> </a:t>
            </a:r>
            <a:r>
              <a:rPr lang="it-IT" sz="2000" b="0" dirty="0"/>
              <a:t>F</a:t>
            </a:r>
            <a:r>
              <a:rPr lang="it-IT" sz="2000" dirty="0"/>
              <a:t>lessibilità</a:t>
            </a:r>
            <a:endParaRPr lang="it-IT" sz="2000" b="0" dirty="0"/>
          </a:p>
          <a:p>
            <a:pPr marL="914400" lvl="1" indent="-342900">
              <a:lnSpc>
                <a:spcPct val="150000"/>
              </a:lnSpc>
              <a:spcBef>
                <a:spcPct val="20000"/>
              </a:spcBef>
              <a:buSzPct val="75000"/>
              <a:buFont typeface="Arial" panose="020B0604020202020204" pitchFamily="34" charset="0"/>
              <a:buChar char="•"/>
              <a:defRPr/>
            </a:pPr>
            <a:r>
              <a:rPr lang="it-IT" sz="2000" dirty="0"/>
              <a:t>Rapidità</a:t>
            </a:r>
            <a:endParaRPr lang="it-IT" sz="2000" b="0" dirty="0"/>
          </a:p>
          <a:p>
            <a:pPr marL="914400" lvl="1" indent="-342900">
              <a:lnSpc>
                <a:spcPct val="150000"/>
              </a:lnSpc>
              <a:spcBef>
                <a:spcPct val="20000"/>
              </a:spcBef>
              <a:buSzPct val="75000"/>
              <a:buFont typeface="Arial" panose="020B0604020202020204" pitchFamily="34" charset="0"/>
              <a:buChar char="•"/>
              <a:defRPr/>
            </a:pPr>
            <a:r>
              <a:rPr lang="it-IT" sz="2000" dirty="0"/>
              <a:t>Business </a:t>
            </a:r>
            <a:r>
              <a:rPr lang="it-IT" sz="2000" dirty="0" err="1"/>
              <a:t>continuity</a:t>
            </a:r>
            <a:endParaRPr lang="it-IT" sz="2000" dirty="0"/>
          </a:p>
          <a:p>
            <a:pPr marL="914400" lvl="1" indent="-342900">
              <a:lnSpc>
                <a:spcPct val="150000"/>
              </a:lnSpc>
              <a:spcBef>
                <a:spcPct val="20000"/>
              </a:spcBef>
              <a:buSzPct val="75000"/>
              <a:buFont typeface="Arial" panose="020B0604020202020204" pitchFamily="34" charset="0"/>
              <a:buChar char="•"/>
              <a:defRPr/>
            </a:pPr>
            <a:r>
              <a:rPr lang="it-IT" sz="2000" b="0" dirty="0"/>
              <a:t>Accesso a nuovi prodotti per la propria pipeline</a:t>
            </a:r>
          </a:p>
        </p:txBody>
      </p:sp>
    </p:spTree>
    <p:extLst>
      <p:ext uri="{BB962C8B-B14F-4D97-AF65-F5344CB8AC3E}">
        <p14:creationId xmlns:p14="http://schemas.microsoft.com/office/powerpoint/2010/main" val="749537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5299B8A-6400-C8D8-82E5-16764F019B19}"/>
              </a:ext>
            </a:extLst>
          </p:cNvPr>
          <p:cNvSpPr/>
          <p:nvPr/>
        </p:nvSpPr>
        <p:spPr>
          <a:xfrm>
            <a:off x="714374" y="948678"/>
            <a:ext cx="9590703" cy="3676391"/>
          </a:xfrm>
          <a:prstGeom prst="rect">
            <a:avLst/>
          </a:prstGeom>
        </p:spPr>
        <p:txBody>
          <a:bodyPr wrap="square">
            <a:spAutoFit/>
          </a:bodyPr>
          <a:lstStyle/>
          <a:p>
            <a:pPr marL="381000" indent="-381000">
              <a:spcBef>
                <a:spcPct val="20000"/>
              </a:spcBef>
              <a:buSzPct val="75000"/>
              <a:buFont typeface="Wingdings" pitchFamily="2" charset="2"/>
              <a:buChar char="ü"/>
              <a:defRPr/>
            </a:pPr>
            <a:r>
              <a:rPr lang="it-IT" sz="3200" b="1" dirty="0"/>
              <a:t>Svantaggi</a:t>
            </a:r>
          </a:p>
          <a:p>
            <a:pPr marL="571500" lvl="1">
              <a:lnSpc>
                <a:spcPct val="150000"/>
              </a:lnSpc>
              <a:spcBef>
                <a:spcPct val="20000"/>
              </a:spcBef>
              <a:buSzPct val="75000"/>
              <a:defRPr/>
            </a:pPr>
            <a:endParaRPr lang="it-IT" sz="2000" b="0" dirty="0"/>
          </a:p>
          <a:p>
            <a:pPr marL="914400" lvl="1" indent="-342900">
              <a:lnSpc>
                <a:spcPct val="150000"/>
              </a:lnSpc>
              <a:spcBef>
                <a:spcPct val="20000"/>
              </a:spcBef>
              <a:buSzPct val="75000"/>
              <a:buFont typeface="Arial" panose="020B0604020202020204" pitchFamily="34" charset="0"/>
              <a:buChar char="•"/>
              <a:defRPr/>
            </a:pPr>
            <a:r>
              <a:rPr lang="it-IT" sz="2000" dirty="0"/>
              <a:t>Perdita di controllo del processo</a:t>
            </a:r>
            <a:endParaRPr lang="it-IT" sz="2000" b="0" dirty="0"/>
          </a:p>
          <a:p>
            <a:pPr marL="914400" lvl="1" indent="-342900">
              <a:lnSpc>
                <a:spcPct val="150000"/>
              </a:lnSpc>
              <a:spcBef>
                <a:spcPct val="20000"/>
              </a:spcBef>
              <a:buSzPct val="75000"/>
              <a:buFont typeface="Arial" panose="020B0604020202020204" pitchFamily="34" charset="0"/>
              <a:buChar char="•"/>
              <a:defRPr/>
            </a:pPr>
            <a:r>
              <a:rPr lang="it-IT" sz="2000" dirty="0"/>
              <a:t>Perdita delle competenze chiave</a:t>
            </a:r>
            <a:endParaRPr lang="it-IT" sz="2000" b="0" dirty="0"/>
          </a:p>
          <a:p>
            <a:pPr marL="914400" lvl="1" indent="-342900">
              <a:lnSpc>
                <a:spcPct val="150000"/>
              </a:lnSpc>
              <a:spcBef>
                <a:spcPct val="20000"/>
              </a:spcBef>
              <a:buSzPct val="75000"/>
              <a:buFont typeface="Arial" panose="020B0604020202020204" pitchFamily="34" charset="0"/>
              <a:buChar char="•"/>
              <a:defRPr/>
            </a:pPr>
            <a:r>
              <a:rPr lang="it-IT" sz="2000" dirty="0"/>
              <a:t>Limite nella riduzione dei costi attesa</a:t>
            </a:r>
            <a:endParaRPr lang="it-IT" sz="2000" b="0" dirty="0"/>
          </a:p>
          <a:p>
            <a:pPr marL="914400" lvl="1" indent="-342900">
              <a:lnSpc>
                <a:spcPct val="150000"/>
              </a:lnSpc>
              <a:spcBef>
                <a:spcPct val="20000"/>
              </a:spcBef>
              <a:buSzPct val="75000"/>
              <a:buFont typeface="Arial" panose="020B0604020202020204" pitchFamily="34" charset="0"/>
              <a:buChar char="•"/>
              <a:defRPr/>
            </a:pPr>
            <a:r>
              <a:rPr lang="it-IT" sz="2000" dirty="0"/>
              <a:t>Rischi di business </a:t>
            </a:r>
            <a:r>
              <a:rPr lang="it-IT" sz="2000" dirty="0" err="1"/>
              <a:t>continuity</a:t>
            </a:r>
            <a:endParaRPr lang="it-IT" sz="2000" dirty="0"/>
          </a:p>
          <a:p>
            <a:pPr marL="914400" lvl="1" indent="-342900">
              <a:lnSpc>
                <a:spcPct val="150000"/>
              </a:lnSpc>
              <a:spcBef>
                <a:spcPct val="20000"/>
              </a:spcBef>
              <a:buSzPct val="75000"/>
              <a:buFont typeface="Arial" panose="020B0604020202020204" pitchFamily="34" charset="0"/>
              <a:buChar char="•"/>
              <a:defRPr/>
            </a:pPr>
            <a:r>
              <a:rPr lang="it-IT" sz="2000" b="0" dirty="0"/>
              <a:t>Problemi sindacali</a:t>
            </a:r>
          </a:p>
        </p:txBody>
      </p:sp>
      <p:grpSp>
        <p:nvGrpSpPr>
          <p:cNvPr id="3" name="Gruppo 2">
            <a:extLst>
              <a:ext uri="{FF2B5EF4-FFF2-40B4-BE49-F238E27FC236}">
                <a16:creationId xmlns:a16="http://schemas.microsoft.com/office/drawing/2014/main" id="{307280AF-DAF1-39AC-402D-712950CC8885}"/>
              </a:ext>
            </a:extLst>
          </p:cNvPr>
          <p:cNvGrpSpPr/>
          <p:nvPr/>
        </p:nvGrpSpPr>
        <p:grpSpPr>
          <a:xfrm>
            <a:off x="0" y="0"/>
            <a:ext cx="12192000" cy="429208"/>
            <a:chOff x="0" y="0"/>
            <a:chExt cx="12192000" cy="429208"/>
          </a:xfrm>
        </p:grpSpPr>
        <p:sp>
          <p:nvSpPr>
            <p:cNvPr id="4" name="Rettangolo 3">
              <a:extLst>
                <a:ext uri="{FF2B5EF4-FFF2-40B4-BE49-F238E27FC236}">
                  <a16:creationId xmlns:a16="http://schemas.microsoft.com/office/drawing/2014/main" id="{693F885A-2D9D-6E71-20AC-97D081BF55F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B6B1D1BE-571E-1DAA-C0A4-F187D21C7949}"/>
                </a:ext>
              </a:extLst>
            </p:cNvPr>
            <p:cNvSpPr txBox="1"/>
            <p:nvPr/>
          </p:nvSpPr>
          <p:spPr>
            <a:xfrm>
              <a:off x="1296955" y="46652"/>
              <a:ext cx="8425543" cy="369332"/>
            </a:xfrm>
            <a:prstGeom prst="rect">
              <a:avLst/>
            </a:prstGeom>
            <a:noFill/>
          </p:spPr>
          <p:txBody>
            <a:bodyPr wrap="square" rtlCol="0">
              <a:spAutoFit/>
            </a:bodyPr>
            <a:lstStyle/>
            <a:p>
              <a:pPr algn="ctr"/>
              <a:r>
                <a:rPr lang="it-IT" dirty="0">
                  <a:solidFill>
                    <a:schemeClr val="bg1"/>
                  </a:solidFill>
                </a:rPr>
                <a:t>VANTAGGI E SVANTAGGI</a:t>
              </a:r>
            </a:p>
          </p:txBody>
        </p:sp>
      </p:grpSp>
    </p:spTree>
    <p:extLst>
      <p:ext uri="{BB962C8B-B14F-4D97-AF65-F5344CB8AC3E}">
        <p14:creationId xmlns:p14="http://schemas.microsoft.com/office/powerpoint/2010/main" val="3681108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8B216B6E-0257-C31E-169F-EEC8EE520C19}"/>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612F034B-C4C3-ED2F-2A08-1DF02E29D6E0}"/>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A9FD18E4-BA17-12FF-3C0E-6820F0083EC2}"/>
                </a:ext>
              </a:extLst>
            </p:cNvPr>
            <p:cNvSpPr txBox="1"/>
            <p:nvPr/>
          </p:nvSpPr>
          <p:spPr>
            <a:xfrm>
              <a:off x="1296955" y="46652"/>
              <a:ext cx="8425543" cy="369332"/>
            </a:xfrm>
            <a:prstGeom prst="rect">
              <a:avLst/>
            </a:prstGeom>
            <a:noFill/>
          </p:spPr>
          <p:txBody>
            <a:bodyPr wrap="square" rtlCol="0">
              <a:spAutoFit/>
            </a:bodyPr>
            <a:lstStyle/>
            <a:p>
              <a:pPr algn="ctr"/>
              <a:r>
                <a:rPr lang="it-IT" dirty="0">
                  <a:solidFill>
                    <a:schemeClr val="bg1"/>
                  </a:solidFill>
                </a:rPr>
                <a:t>LA NORMATIVA</a:t>
              </a:r>
            </a:p>
          </p:txBody>
        </p:sp>
      </p:grpSp>
      <p:sp>
        <p:nvSpPr>
          <p:cNvPr id="5" name="CasellaDiTesto 10">
            <a:extLst>
              <a:ext uri="{FF2B5EF4-FFF2-40B4-BE49-F238E27FC236}">
                <a16:creationId xmlns:a16="http://schemas.microsoft.com/office/drawing/2014/main" id="{D3219044-B54B-FC71-8C63-1923A4FC77C3}"/>
              </a:ext>
            </a:extLst>
          </p:cNvPr>
          <p:cNvSpPr txBox="1">
            <a:spLocks noChangeArrowheads="1"/>
          </p:cNvSpPr>
          <p:nvPr/>
        </p:nvSpPr>
        <p:spPr bwMode="auto">
          <a:xfrm>
            <a:off x="628228" y="1180905"/>
            <a:ext cx="10083315" cy="3514808"/>
          </a:xfrm>
          <a:prstGeom prst="rect">
            <a:avLst/>
          </a:prstGeom>
          <a:noFill/>
          <a:ln w="9525">
            <a:noFill/>
            <a:miter lim="800000"/>
            <a:headEnd/>
            <a:tailEnd/>
          </a:ln>
        </p:spPr>
        <p:txBody>
          <a:bodyPr wrap="square">
            <a:spAutoFit/>
          </a:bodyPr>
          <a:lstStyle/>
          <a:p>
            <a:pPr marL="381000" indent="-381000" eaLnBrk="1" hangingPunct="1">
              <a:spcBef>
                <a:spcPct val="50000"/>
              </a:spcBef>
              <a:buSzPct val="75000"/>
              <a:buFont typeface="Wingdings" pitchFamily="2" charset="2"/>
              <a:buChar char="ü"/>
              <a:defRPr/>
            </a:pPr>
            <a:r>
              <a:rPr lang="it-IT" sz="2400" i="1" dirty="0">
                <a:solidFill>
                  <a:schemeClr val="accent2"/>
                </a:solidFill>
                <a:cs typeface="Arial" charset="0"/>
              </a:rPr>
              <a:t>La Dir. 65/</a:t>
            </a:r>
            <a:r>
              <a:rPr lang="it-IT" sz="2400" i="1" dirty="0" err="1">
                <a:solidFill>
                  <a:schemeClr val="accent2"/>
                </a:solidFill>
                <a:cs typeface="Arial" charset="0"/>
              </a:rPr>
              <a:t>65</a:t>
            </a:r>
            <a:r>
              <a:rPr lang="it-IT" sz="2400" i="1" dirty="0">
                <a:solidFill>
                  <a:schemeClr val="accent2"/>
                </a:solidFill>
                <a:cs typeface="Arial" charset="0"/>
              </a:rPr>
              <a:t>/CEE del 26.1.1965</a:t>
            </a:r>
          </a:p>
          <a:p>
            <a:pPr marL="381000" indent="-381000" algn="ctr" eaLnBrk="1" hangingPunct="1">
              <a:spcBef>
                <a:spcPct val="80000"/>
              </a:spcBef>
              <a:defRPr/>
            </a:pPr>
            <a:r>
              <a:rPr lang="it-IT" sz="2400" b="0" dirty="0">
                <a:cs typeface="Arial" charset="0"/>
              </a:rPr>
              <a:t>“Ogni regolamentazione in materia di produzione e distribuzione dei medicinali deve avere come </a:t>
            </a:r>
            <a:r>
              <a:rPr lang="it-IT" sz="2400" b="0" u="sng" dirty="0">
                <a:cs typeface="Arial" charset="0"/>
              </a:rPr>
              <a:t>obiettivo essenziale la tutela della salute pubblica.</a:t>
            </a:r>
          </a:p>
          <a:p>
            <a:pPr marL="381000" indent="-381000" algn="ctr" eaLnBrk="1" hangingPunct="1">
              <a:spcBef>
                <a:spcPct val="80000"/>
              </a:spcBef>
              <a:defRPr/>
            </a:pPr>
            <a:r>
              <a:rPr lang="it-IT" sz="2400" b="0" dirty="0">
                <a:cs typeface="Arial" charset="0"/>
              </a:rPr>
              <a:t>Questa finalità, tuttavia, deve essere raggiunta avvalendosi di mezzi che </a:t>
            </a:r>
            <a:r>
              <a:rPr lang="it-IT" sz="2400" b="0" u="sng" dirty="0">
                <a:cs typeface="Arial" charset="0"/>
              </a:rPr>
              <a:t>non ostacolino lo sviluppo dell’industria farmaceutica e gli scambi di prodotti in seno alla Comunità.”</a:t>
            </a:r>
          </a:p>
          <a:p>
            <a:pPr algn="ctr" eaLnBrk="1" hangingPunct="1">
              <a:defRPr/>
            </a:pPr>
            <a:endParaRPr lang="it-IT" sz="2000" dirty="0">
              <a:latin typeface="Arial" charset="0"/>
            </a:endParaRPr>
          </a:p>
          <a:p>
            <a:pPr eaLnBrk="1" hangingPunct="1">
              <a:defRPr/>
            </a:pPr>
            <a:endParaRPr lang="it-IT" sz="2000" dirty="0">
              <a:latin typeface="Arial" charset="0"/>
            </a:endParaRPr>
          </a:p>
        </p:txBody>
      </p:sp>
    </p:spTree>
    <p:extLst>
      <p:ext uri="{BB962C8B-B14F-4D97-AF65-F5344CB8AC3E}">
        <p14:creationId xmlns:p14="http://schemas.microsoft.com/office/powerpoint/2010/main" val="2452017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0">
            <a:extLst>
              <a:ext uri="{FF2B5EF4-FFF2-40B4-BE49-F238E27FC236}">
                <a16:creationId xmlns:a16="http://schemas.microsoft.com/office/drawing/2014/main" id="{923D84CD-710B-404D-4706-E8BB2092513D}"/>
              </a:ext>
            </a:extLst>
          </p:cNvPr>
          <p:cNvSpPr txBox="1">
            <a:spLocks noChangeArrowheads="1"/>
          </p:cNvSpPr>
          <p:nvPr/>
        </p:nvSpPr>
        <p:spPr bwMode="auto">
          <a:xfrm>
            <a:off x="329973" y="1006475"/>
            <a:ext cx="11090695" cy="3921073"/>
          </a:xfrm>
          <a:prstGeom prst="rect">
            <a:avLst/>
          </a:prstGeom>
          <a:noFill/>
          <a:ln w="9525">
            <a:noFill/>
            <a:miter lim="800000"/>
            <a:headEnd/>
            <a:tailEnd/>
          </a:ln>
        </p:spPr>
        <p:txBody>
          <a:bodyPr wrap="square">
            <a:spAutoFit/>
          </a:bodyPr>
          <a:lstStyle/>
          <a:p>
            <a:pPr marL="381000" indent="-381000">
              <a:spcBef>
                <a:spcPct val="50000"/>
              </a:spcBef>
              <a:buSzPct val="75000"/>
              <a:buFont typeface="Wingdings" pitchFamily="2" charset="2"/>
              <a:buNone/>
              <a:defRPr/>
            </a:pPr>
            <a:r>
              <a:rPr lang="it-IT" sz="2400" dirty="0">
                <a:solidFill>
                  <a:schemeClr val="accent2"/>
                </a:solidFill>
              </a:rPr>
              <a:t>D.L.vo 178/91 Art. 2 </a:t>
            </a:r>
            <a:r>
              <a:rPr lang="it-IT" sz="2400" i="1" dirty="0">
                <a:solidFill>
                  <a:schemeClr val="accent2"/>
                </a:solidFill>
              </a:rPr>
              <a:t>Autorizzazione alla produzione di specialità medicinali</a:t>
            </a:r>
            <a:r>
              <a:rPr lang="it-IT" sz="2400" dirty="0">
                <a:solidFill>
                  <a:schemeClr val="accent2"/>
                </a:solidFill>
              </a:rPr>
              <a:t> </a:t>
            </a:r>
          </a:p>
          <a:p>
            <a:pPr marL="381000" indent="-381000">
              <a:spcBef>
                <a:spcPct val="50000"/>
              </a:spcBef>
              <a:buSzPct val="75000"/>
              <a:buFont typeface="Wingdings" pitchFamily="2" charset="2"/>
              <a:buNone/>
              <a:defRPr/>
            </a:pPr>
            <a:endParaRPr lang="it-IT" sz="2400" dirty="0">
              <a:solidFill>
                <a:schemeClr val="accent2"/>
              </a:solidFill>
            </a:endParaRPr>
          </a:p>
          <a:p>
            <a:pPr algn="just">
              <a:spcBef>
                <a:spcPct val="20000"/>
              </a:spcBef>
              <a:buSzPct val="75000"/>
              <a:defRPr/>
            </a:pPr>
            <a:r>
              <a:rPr lang="it-IT" sz="2400" b="1" dirty="0"/>
              <a:t>1. </a:t>
            </a:r>
            <a:r>
              <a:rPr lang="it-IT" sz="2400" b="0" u="sng" dirty="0"/>
              <a:t>Nessuno può produrre, anche a solo scopo di esportazione, una specialità medicinale senza l'autorizzazione del Ministero della Sanità</a:t>
            </a:r>
            <a:r>
              <a:rPr lang="it-IT" sz="2400" b="0" dirty="0"/>
              <a:t>, la quale è rilasciata previa verifica ispettiva diretta ad accertare che lo stabilimento disponga di personale e di mezzi tecnico-industriali adeguati per la preparazione, il controllo e la conservazione di ciascun medicinale, in conformità alla documentazione fornita dal richiedente, e che sia diretto da persona avente i requisiti prescritti dall'art. 4.</a:t>
            </a:r>
          </a:p>
          <a:p>
            <a:pPr eaLnBrk="1" hangingPunct="1">
              <a:defRPr/>
            </a:pPr>
            <a:endParaRPr lang="it-IT" sz="2000" b="0" dirty="0">
              <a:latin typeface="Arial" charset="0"/>
            </a:endParaRPr>
          </a:p>
          <a:p>
            <a:pPr eaLnBrk="1" hangingPunct="1">
              <a:defRPr/>
            </a:pPr>
            <a:endParaRPr lang="it-IT" sz="2000" dirty="0">
              <a:latin typeface="Arial" charset="0"/>
            </a:endParaRPr>
          </a:p>
        </p:txBody>
      </p:sp>
      <p:grpSp>
        <p:nvGrpSpPr>
          <p:cNvPr id="3" name="Gruppo 2">
            <a:extLst>
              <a:ext uri="{FF2B5EF4-FFF2-40B4-BE49-F238E27FC236}">
                <a16:creationId xmlns:a16="http://schemas.microsoft.com/office/drawing/2014/main" id="{B7B6DFB5-AC06-2D8B-1E59-F9F4C543CB80}"/>
              </a:ext>
            </a:extLst>
          </p:cNvPr>
          <p:cNvGrpSpPr/>
          <p:nvPr/>
        </p:nvGrpSpPr>
        <p:grpSpPr>
          <a:xfrm>
            <a:off x="0" y="0"/>
            <a:ext cx="12192000" cy="429208"/>
            <a:chOff x="0" y="0"/>
            <a:chExt cx="12192000" cy="429208"/>
          </a:xfrm>
        </p:grpSpPr>
        <p:sp>
          <p:nvSpPr>
            <p:cNvPr id="4" name="Rettangolo 3">
              <a:extLst>
                <a:ext uri="{FF2B5EF4-FFF2-40B4-BE49-F238E27FC236}">
                  <a16:creationId xmlns:a16="http://schemas.microsoft.com/office/drawing/2014/main" id="{44BE2BD3-E9D5-26BC-45C4-57F201477DDE}"/>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CF6D434C-78F1-6C60-25DD-B4979BA47223}"/>
                </a:ext>
              </a:extLst>
            </p:cNvPr>
            <p:cNvSpPr txBox="1"/>
            <p:nvPr/>
          </p:nvSpPr>
          <p:spPr>
            <a:xfrm>
              <a:off x="1296955" y="46652"/>
              <a:ext cx="8425543" cy="369332"/>
            </a:xfrm>
            <a:prstGeom prst="rect">
              <a:avLst/>
            </a:prstGeom>
            <a:noFill/>
          </p:spPr>
          <p:txBody>
            <a:bodyPr wrap="square" rtlCol="0">
              <a:spAutoFit/>
            </a:bodyPr>
            <a:lstStyle/>
            <a:p>
              <a:pPr algn="ctr"/>
              <a:r>
                <a:rPr lang="it-IT" dirty="0">
                  <a:solidFill>
                    <a:schemeClr val="bg1"/>
                  </a:solidFill>
                </a:rPr>
                <a:t>LA NORMATIVA</a:t>
              </a:r>
            </a:p>
          </p:txBody>
        </p:sp>
      </p:grpSp>
    </p:spTree>
    <p:extLst>
      <p:ext uri="{BB962C8B-B14F-4D97-AF65-F5344CB8AC3E}">
        <p14:creationId xmlns:p14="http://schemas.microsoft.com/office/powerpoint/2010/main" val="2469190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75CE4559-7A70-EEB9-414A-6E44DC881934}"/>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85504932-9C67-5D20-5152-C77FDD5CE08F}"/>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1BE85905-F42C-3D11-6EDF-21F08A23EEF5}"/>
                </a:ext>
              </a:extLst>
            </p:cNvPr>
            <p:cNvSpPr txBox="1"/>
            <p:nvPr/>
          </p:nvSpPr>
          <p:spPr>
            <a:xfrm>
              <a:off x="1548882" y="59876"/>
              <a:ext cx="8425543" cy="369332"/>
            </a:xfrm>
            <a:prstGeom prst="rect">
              <a:avLst/>
            </a:prstGeom>
            <a:noFill/>
          </p:spPr>
          <p:txBody>
            <a:bodyPr wrap="square" rtlCol="0">
              <a:spAutoFit/>
            </a:bodyPr>
            <a:lstStyle/>
            <a:p>
              <a:pPr algn="ctr"/>
              <a:r>
                <a:rPr lang="it-IT" dirty="0">
                  <a:solidFill>
                    <a:schemeClr val="bg1"/>
                  </a:solidFill>
                </a:rPr>
                <a:t>LA NORMATIVA</a:t>
              </a:r>
            </a:p>
          </p:txBody>
        </p:sp>
      </p:grpSp>
      <p:sp>
        <p:nvSpPr>
          <p:cNvPr id="5" name="CasellaDiTesto 10">
            <a:extLst>
              <a:ext uri="{FF2B5EF4-FFF2-40B4-BE49-F238E27FC236}">
                <a16:creationId xmlns:a16="http://schemas.microsoft.com/office/drawing/2014/main" id="{30975E7F-83E3-D73A-B87C-B13197FE0951}"/>
              </a:ext>
            </a:extLst>
          </p:cNvPr>
          <p:cNvSpPr txBox="1">
            <a:spLocks noChangeArrowheads="1"/>
          </p:cNvSpPr>
          <p:nvPr/>
        </p:nvSpPr>
        <p:spPr bwMode="auto">
          <a:xfrm>
            <a:off x="301981" y="1064435"/>
            <a:ext cx="11258647" cy="3921073"/>
          </a:xfrm>
          <a:prstGeom prst="rect">
            <a:avLst/>
          </a:prstGeom>
          <a:noFill/>
          <a:ln w="9525">
            <a:noFill/>
            <a:miter lim="800000"/>
            <a:headEnd/>
            <a:tailEnd/>
          </a:ln>
        </p:spPr>
        <p:txBody>
          <a:bodyPr wrap="square">
            <a:spAutoFit/>
          </a:bodyPr>
          <a:lstStyle/>
          <a:p>
            <a:pPr marL="381000" indent="-381000">
              <a:spcBef>
                <a:spcPct val="50000"/>
              </a:spcBef>
              <a:buSzPct val="75000"/>
              <a:buFont typeface="Wingdings" pitchFamily="2" charset="2"/>
              <a:buNone/>
              <a:defRPr/>
            </a:pPr>
            <a:r>
              <a:rPr lang="it-IT" sz="2400" dirty="0">
                <a:solidFill>
                  <a:schemeClr val="accent2"/>
                </a:solidFill>
                <a:latin typeface="+mn-lt"/>
              </a:rPr>
              <a:t>D.L.vo 178/91 Art. 2 </a:t>
            </a:r>
            <a:r>
              <a:rPr lang="it-IT" sz="2400" i="1" dirty="0">
                <a:solidFill>
                  <a:schemeClr val="accent2"/>
                </a:solidFill>
                <a:latin typeface="+mn-lt"/>
              </a:rPr>
              <a:t>Autorizzazione alla produzione di specialità medicinali</a:t>
            </a:r>
            <a:r>
              <a:rPr lang="it-IT" sz="2400" dirty="0">
                <a:solidFill>
                  <a:schemeClr val="accent2"/>
                </a:solidFill>
                <a:latin typeface="+mn-lt"/>
              </a:rPr>
              <a:t> </a:t>
            </a:r>
          </a:p>
          <a:p>
            <a:pPr marL="381000" indent="-381000">
              <a:spcBef>
                <a:spcPct val="50000"/>
              </a:spcBef>
              <a:buSzPct val="75000"/>
              <a:buFont typeface="Wingdings" pitchFamily="2" charset="2"/>
              <a:buNone/>
              <a:defRPr/>
            </a:pPr>
            <a:endParaRPr lang="it-IT" sz="2400" b="1" dirty="0">
              <a:solidFill>
                <a:schemeClr val="accent2"/>
              </a:solidFill>
              <a:latin typeface="+mn-lt"/>
            </a:endParaRPr>
          </a:p>
          <a:p>
            <a:pPr algn="just">
              <a:spcBef>
                <a:spcPct val="20000"/>
              </a:spcBef>
              <a:buSzPct val="75000"/>
              <a:defRPr/>
            </a:pPr>
            <a:r>
              <a:rPr lang="it-IT" sz="2400" b="1" dirty="0">
                <a:latin typeface="+mn-lt"/>
              </a:rPr>
              <a:t>6.</a:t>
            </a:r>
            <a:r>
              <a:rPr lang="it-IT" sz="2400" b="0" dirty="0">
                <a:latin typeface="+mn-lt"/>
              </a:rPr>
              <a:t> In casi giustificati, il titolare dell'autorizzazione di cui al presente articolo può essere autorizzato dal Ministero della Sanità, previo consenso del responsabile dell'immissione in commercio del prodotto, se diverso dal predetto titolare, a </a:t>
            </a:r>
            <a:r>
              <a:rPr lang="it-IT" sz="2400" b="0" u="sng" dirty="0">
                <a:latin typeface="+mn-lt"/>
              </a:rPr>
              <a:t>effettuare in altra officina autorizzata fasi della fabbricazione e dei controlli</a:t>
            </a:r>
            <a:r>
              <a:rPr lang="it-IT" sz="2400" b="0" dirty="0">
                <a:latin typeface="+mn-lt"/>
              </a:rPr>
              <a:t>. In tali ipotesi, la responsabilità delle fasi produttive e di controllo interessate è assunta, </a:t>
            </a:r>
            <a:r>
              <a:rPr lang="it-IT" sz="2400" b="0" u="sng" dirty="0">
                <a:latin typeface="+mn-lt"/>
              </a:rPr>
              <a:t>oltreché dal direttore tecnico del committente</a:t>
            </a:r>
            <a:r>
              <a:rPr lang="it-IT" sz="2400" b="0" dirty="0">
                <a:latin typeface="+mn-lt"/>
              </a:rPr>
              <a:t>, dal direttore tecnico dello stabilimento che effettua le operazioni richieste.</a:t>
            </a:r>
          </a:p>
          <a:p>
            <a:pPr eaLnBrk="1" hangingPunct="1">
              <a:defRPr/>
            </a:pPr>
            <a:endParaRPr lang="it-IT" sz="2000" dirty="0">
              <a:latin typeface="Arial" charset="0"/>
            </a:endParaRPr>
          </a:p>
          <a:p>
            <a:pPr eaLnBrk="1" hangingPunct="1">
              <a:defRPr/>
            </a:pPr>
            <a:endParaRPr lang="it-IT" sz="2000" dirty="0">
              <a:latin typeface="Arial" charset="0"/>
            </a:endParaRPr>
          </a:p>
        </p:txBody>
      </p:sp>
    </p:spTree>
    <p:extLst>
      <p:ext uri="{BB962C8B-B14F-4D97-AF65-F5344CB8AC3E}">
        <p14:creationId xmlns:p14="http://schemas.microsoft.com/office/powerpoint/2010/main" val="2820011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CFE082AE-53E8-D759-CEA4-45C549E298C4}"/>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378EFCD1-9DE6-F092-301C-C7D4E550261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2158B567-75C1-9948-0B5F-A51C6FB703AB}"/>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LA NORMATIVA</a:t>
              </a:r>
            </a:p>
          </p:txBody>
        </p:sp>
      </p:grpSp>
      <p:sp>
        <p:nvSpPr>
          <p:cNvPr id="5" name="CasellaDiTesto 10">
            <a:extLst>
              <a:ext uri="{FF2B5EF4-FFF2-40B4-BE49-F238E27FC236}">
                <a16:creationId xmlns:a16="http://schemas.microsoft.com/office/drawing/2014/main" id="{E07F6F18-A952-8800-04AD-DE2C296B0224}"/>
              </a:ext>
            </a:extLst>
          </p:cNvPr>
          <p:cNvSpPr txBox="1">
            <a:spLocks noChangeArrowheads="1"/>
          </p:cNvSpPr>
          <p:nvPr/>
        </p:nvSpPr>
        <p:spPr bwMode="auto">
          <a:xfrm>
            <a:off x="1720234" y="1036445"/>
            <a:ext cx="8944655" cy="3985706"/>
          </a:xfrm>
          <a:prstGeom prst="rect">
            <a:avLst/>
          </a:prstGeom>
          <a:noFill/>
          <a:ln w="9525">
            <a:noFill/>
            <a:miter lim="800000"/>
            <a:headEnd/>
            <a:tailEnd/>
          </a:ln>
        </p:spPr>
        <p:txBody>
          <a:bodyPr wrap="square">
            <a:spAutoFit/>
          </a:bodyPr>
          <a:lstStyle/>
          <a:p>
            <a:pPr marL="93663" indent="-93663" algn="ctr" eaLnBrk="1" hangingPunct="1">
              <a:spcBef>
                <a:spcPct val="25000"/>
              </a:spcBef>
              <a:buSzPct val="75000"/>
              <a:buFont typeface="Wingdings" pitchFamily="2" charset="2"/>
              <a:buNone/>
              <a:defRPr/>
            </a:pPr>
            <a:r>
              <a:rPr lang="it-IT" sz="2800" dirty="0">
                <a:solidFill>
                  <a:schemeClr val="accent2"/>
                </a:solidFill>
                <a:cs typeface="Arial" charset="0"/>
              </a:rPr>
              <a:t>EUDRALEX - Capitolo 7</a:t>
            </a:r>
          </a:p>
          <a:p>
            <a:pPr marL="93663" indent="-93663" algn="ctr" eaLnBrk="1" hangingPunct="1">
              <a:spcBef>
                <a:spcPct val="25000"/>
              </a:spcBef>
              <a:buSzPct val="75000"/>
              <a:buFont typeface="Wingdings" pitchFamily="2" charset="2"/>
              <a:buNone/>
              <a:defRPr/>
            </a:pPr>
            <a:r>
              <a:rPr lang="it-IT" sz="2800" b="0" dirty="0">
                <a:solidFill>
                  <a:schemeClr val="accent2"/>
                </a:solidFill>
                <a:cs typeface="Arial" charset="0"/>
              </a:rPr>
              <a:t>Attività in outsourcing</a:t>
            </a:r>
          </a:p>
          <a:p>
            <a:pPr marL="93663" indent="-93663" algn="ctr" eaLnBrk="1" hangingPunct="1">
              <a:spcBef>
                <a:spcPct val="25000"/>
              </a:spcBef>
              <a:buSzPct val="75000"/>
              <a:buFont typeface="Wingdings" pitchFamily="2" charset="2"/>
              <a:buNone/>
              <a:defRPr/>
            </a:pPr>
            <a:endParaRPr lang="it-IT" sz="2800" b="0" dirty="0">
              <a:solidFill>
                <a:schemeClr val="accent2"/>
              </a:solidFill>
            </a:endParaRPr>
          </a:p>
          <a:p>
            <a:pPr marL="93663" indent="-93663" eaLnBrk="1" hangingPunct="1">
              <a:spcBef>
                <a:spcPct val="25000"/>
              </a:spcBef>
              <a:buSzPct val="75000"/>
              <a:buFont typeface="Wingdings" pitchFamily="2" charset="2"/>
              <a:buNone/>
              <a:defRPr/>
            </a:pPr>
            <a:r>
              <a:rPr lang="it-IT" sz="2000" b="0" dirty="0">
                <a:cs typeface="Arial" charset="0"/>
              </a:rPr>
              <a:t>La revisione del 2013 del capitolo 7 ha esteso il campo di azione del capitolo stesso. In un mondo sempre più globale, sono molte le differenti realtà che contribuiscono alla realizzazione di un medicinale efficace, sicuro e di qualità. </a:t>
            </a:r>
          </a:p>
          <a:p>
            <a:pPr marL="93663" indent="-93663" eaLnBrk="1" hangingPunct="1">
              <a:spcBef>
                <a:spcPct val="25000"/>
              </a:spcBef>
              <a:buSzPct val="75000"/>
              <a:buFont typeface="Wingdings" pitchFamily="2" charset="2"/>
              <a:buNone/>
              <a:defRPr/>
            </a:pPr>
            <a:endParaRPr lang="it-IT" sz="2000" b="0" dirty="0">
              <a:cs typeface="Arial" charset="0"/>
            </a:endParaRPr>
          </a:p>
          <a:p>
            <a:pPr marL="93663" indent="-93663" eaLnBrk="1" hangingPunct="1">
              <a:spcBef>
                <a:spcPct val="25000"/>
              </a:spcBef>
              <a:buSzPct val="75000"/>
              <a:buFont typeface="Wingdings" pitchFamily="2" charset="2"/>
              <a:buNone/>
              <a:defRPr/>
            </a:pPr>
            <a:r>
              <a:rPr lang="it-IT" sz="2000" b="0" dirty="0">
                <a:cs typeface="Arial" charset="0"/>
              </a:rPr>
              <a:t>Di seguito troviamo un esempio, </a:t>
            </a:r>
            <a:r>
              <a:rPr lang="it-IT" sz="2000" dirty="0">
                <a:cs typeface="Arial" charset="0"/>
              </a:rPr>
              <a:t>volutamente estremizzato</a:t>
            </a:r>
            <a:r>
              <a:rPr lang="it-IT" sz="2000" b="0" dirty="0">
                <a:cs typeface="Arial" charset="0"/>
              </a:rPr>
              <a:t>, della complessità della supply chain di un medicinale: </a:t>
            </a:r>
            <a:r>
              <a:rPr lang="it-IT" sz="2000" dirty="0">
                <a:cs typeface="Arial" charset="0"/>
              </a:rPr>
              <a:t>produzione di una compressa rivestita confezionata in blister e successivamente in un astuccio.</a:t>
            </a:r>
            <a:r>
              <a:rPr lang="it-IT" sz="2000" b="0" dirty="0">
                <a:cs typeface="Arial" charset="0"/>
              </a:rPr>
              <a:t> </a:t>
            </a:r>
            <a:endParaRPr lang="it-IT" dirty="0"/>
          </a:p>
        </p:txBody>
      </p:sp>
    </p:spTree>
    <p:extLst>
      <p:ext uri="{BB962C8B-B14F-4D97-AF65-F5344CB8AC3E}">
        <p14:creationId xmlns:p14="http://schemas.microsoft.com/office/powerpoint/2010/main" val="3515036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2">
            <a:extLst>
              <a:ext uri="{FF2B5EF4-FFF2-40B4-BE49-F238E27FC236}">
                <a16:creationId xmlns:a16="http://schemas.microsoft.com/office/drawing/2014/main" id="{03450A74-D278-340F-897E-AC3EAFB0B26D}"/>
              </a:ext>
            </a:extLst>
          </p:cNvPr>
          <p:cNvGrpSpPr/>
          <p:nvPr/>
        </p:nvGrpSpPr>
        <p:grpSpPr>
          <a:xfrm>
            <a:off x="0" y="0"/>
            <a:ext cx="12192000" cy="429208"/>
            <a:chOff x="0" y="0"/>
            <a:chExt cx="12192000" cy="429208"/>
          </a:xfrm>
        </p:grpSpPr>
        <p:sp>
          <p:nvSpPr>
            <p:cNvPr id="4" name="Rettangolo 3">
              <a:extLst>
                <a:ext uri="{FF2B5EF4-FFF2-40B4-BE49-F238E27FC236}">
                  <a16:creationId xmlns:a16="http://schemas.microsoft.com/office/drawing/2014/main" id="{947714D6-30B8-59B8-20C6-5228357B51A5}"/>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A6DA15A9-EA66-70CE-9F20-C275D1FD72DB}"/>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LA NORMATIVA</a:t>
              </a:r>
            </a:p>
          </p:txBody>
        </p:sp>
      </p:grpSp>
      <p:sp>
        <p:nvSpPr>
          <p:cNvPr id="9" name="CasellaDiTesto 10">
            <a:extLst>
              <a:ext uri="{FF2B5EF4-FFF2-40B4-BE49-F238E27FC236}">
                <a16:creationId xmlns:a16="http://schemas.microsoft.com/office/drawing/2014/main" id="{089B072D-4AFB-E390-88E6-91315B43427D}"/>
              </a:ext>
            </a:extLst>
          </p:cNvPr>
          <p:cNvSpPr txBox="1">
            <a:spLocks noChangeArrowheads="1"/>
          </p:cNvSpPr>
          <p:nvPr/>
        </p:nvSpPr>
        <p:spPr bwMode="auto">
          <a:xfrm>
            <a:off x="569168" y="743743"/>
            <a:ext cx="9738470" cy="5370701"/>
          </a:xfrm>
          <a:prstGeom prst="rect">
            <a:avLst/>
          </a:prstGeom>
          <a:noFill/>
          <a:ln w="9525">
            <a:noFill/>
            <a:miter lim="800000"/>
            <a:headEnd/>
            <a:tailEnd/>
          </a:ln>
        </p:spPr>
        <p:txBody>
          <a:bodyPr wrap="square">
            <a:spAutoFit/>
          </a:bodyPr>
          <a:lstStyle/>
          <a:p>
            <a:pPr marL="93663" indent="-93663" algn="ctr" eaLnBrk="1" hangingPunct="1">
              <a:spcBef>
                <a:spcPct val="25000"/>
              </a:spcBef>
              <a:buSzPct val="75000"/>
              <a:buFont typeface="Wingdings" pitchFamily="2" charset="2"/>
              <a:buNone/>
              <a:defRPr/>
            </a:pPr>
            <a:r>
              <a:rPr lang="it-IT" sz="2800" b="0" dirty="0">
                <a:solidFill>
                  <a:schemeClr val="accent2"/>
                </a:solidFill>
                <a:cs typeface="Arial" charset="0"/>
              </a:rPr>
              <a:t>Attività in outsourcing</a:t>
            </a:r>
          </a:p>
          <a:p>
            <a:pPr marL="342900" indent="-342900" algn="just" eaLnBrk="1" hangingPunct="1">
              <a:spcBef>
                <a:spcPct val="25000"/>
              </a:spcBef>
              <a:buSzPct val="75000"/>
              <a:buFont typeface="Arial" panose="020B0604020202020204" pitchFamily="34" charset="0"/>
              <a:buChar char="•"/>
              <a:defRPr/>
            </a:pPr>
            <a:r>
              <a:rPr lang="it-IT" sz="2000" b="0" dirty="0">
                <a:cs typeface="Arial" charset="0"/>
              </a:rPr>
              <a:t>Acquisto di una sostanza attiva da un paese Extra UE </a:t>
            </a:r>
            <a:r>
              <a:rPr lang="it-IT" sz="2000" b="0" dirty="0">
                <a:cs typeface="Arial" charset="0"/>
                <a:sym typeface="Wingdings" panose="05000000000000000000" pitchFamily="2" charset="2"/>
              </a:rPr>
              <a:t> officina autorizzata all’importazione delle sostanze attive</a:t>
            </a:r>
          </a:p>
          <a:p>
            <a:pPr marL="342900" indent="-342900" algn="just" eaLnBrk="1" hangingPunct="1">
              <a:spcBef>
                <a:spcPct val="25000"/>
              </a:spcBef>
              <a:buSzPct val="75000"/>
              <a:buFont typeface="Arial" panose="020B0604020202020204" pitchFamily="34" charset="0"/>
              <a:buChar char="•"/>
              <a:defRPr/>
            </a:pPr>
            <a:r>
              <a:rPr lang="it-IT" sz="2000" b="0" dirty="0">
                <a:cs typeface="Arial" charset="0"/>
                <a:sym typeface="Wingdings" panose="05000000000000000000" pitchFamily="2" charset="2"/>
              </a:rPr>
              <a:t>Controllo qualità (totale/parziale) della sostanza attiva  laboratorio (officina) autorizzato all’analisi delle sostanze attive.</a:t>
            </a:r>
          </a:p>
          <a:p>
            <a:pPr marL="342900" indent="-342900" algn="just" eaLnBrk="1" hangingPunct="1">
              <a:spcBef>
                <a:spcPct val="25000"/>
              </a:spcBef>
              <a:buSzPct val="75000"/>
              <a:buFont typeface="Arial" panose="020B0604020202020204" pitchFamily="34" charset="0"/>
              <a:buChar char="•"/>
              <a:defRPr/>
            </a:pPr>
            <a:r>
              <a:rPr lang="it-IT" sz="2000" b="0" dirty="0">
                <a:cs typeface="Arial" charset="0"/>
                <a:sym typeface="Wingdings" panose="05000000000000000000" pitchFamily="2" charset="2"/>
              </a:rPr>
              <a:t>Fabbricazione del granulato  officina autorizzata alla produzione di solidi orali / compresse</a:t>
            </a:r>
          </a:p>
          <a:p>
            <a:pPr marL="342900" indent="-342900" algn="just" eaLnBrk="1" hangingPunct="1">
              <a:spcBef>
                <a:spcPct val="25000"/>
              </a:spcBef>
              <a:buSzPct val="75000"/>
              <a:buFont typeface="Arial" panose="020B0604020202020204" pitchFamily="34" charset="0"/>
              <a:buChar char="•"/>
              <a:defRPr/>
            </a:pPr>
            <a:r>
              <a:rPr lang="it-IT" sz="2000" b="0" dirty="0">
                <a:cs typeface="Arial" charset="0"/>
                <a:sym typeface="Wingdings" panose="05000000000000000000" pitchFamily="2" charset="2"/>
              </a:rPr>
              <a:t>Fabbricazione del nucleo della compressa  officina autorizzata alla produzione di solidi orali / compresse</a:t>
            </a:r>
          </a:p>
          <a:p>
            <a:pPr marL="342900" indent="-342900" algn="just" eaLnBrk="1" hangingPunct="1">
              <a:spcBef>
                <a:spcPct val="25000"/>
              </a:spcBef>
              <a:buSzPct val="75000"/>
              <a:buFont typeface="Arial" panose="020B0604020202020204" pitchFamily="34" charset="0"/>
              <a:buChar char="•"/>
              <a:defRPr/>
            </a:pPr>
            <a:r>
              <a:rPr lang="it-IT" sz="2000" b="0" dirty="0">
                <a:cs typeface="Arial" charset="0"/>
                <a:sym typeface="Wingdings" panose="05000000000000000000" pitchFamily="2" charset="2"/>
              </a:rPr>
              <a:t>Fabbricazione della compressa rivestita  officina autorizzata alla produzione di solidi orali / compresse</a:t>
            </a:r>
          </a:p>
          <a:p>
            <a:pPr marL="342900" indent="-342900" algn="just" eaLnBrk="1" hangingPunct="1">
              <a:spcBef>
                <a:spcPct val="25000"/>
              </a:spcBef>
              <a:buSzPct val="75000"/>
              <a:buFont typeface="Arial" panose="020B0604020202020204" pitchFamily="34" charset="0"/>
              <a:buChar char="•"/>
              <a:defRPr/>
            </a:pPr>
            <a:r>
              <a:rPr lang="it-IT" sz="2000" b="0" dirty="0">
                <a:cs typeface="Arial" charset="0"/>
                <a:sym typeface="Wingdings" panose="05000000000000000000" pitchFamily="2" charset="2"/>
              </a:rPr>
              <a:t>Confezionamento primario della compressa rivestita  officina autorizzata al confezionamento primario di solidi orali / compresse</a:t>
            </a:r>
          </a:p>
          <a:p>
            <a:pPr marL="93663" indent="-93663" eaLnBrk="1" hangingPunct="1">
              <a:spcBef>
                <a:spcPct val="25000"/>
              </a:spcBef>
              <a:buSzPct val="75000"/>
              <a:buFont typeface="Wingdings" pitchFamily="2" charset="2"/>
              <a:buNone/>
              <a:defRPr/>
            </a:pPr>
            <a:endParaRPr lang="it-IT" sz="2000" b="0" dirty="0">
              <a:solidFill>
                <a:schemeClr val="accent2"/>
              </a:solidFill>
              <a:latin typeface="+mj-lt"/>
            </a:endParaRPr>
          </a:p>
          <a:p>
            <a:pPr eaLnBrk="1" hangingPunct="1">
              <a:defRPr/>
            </a:pPr>
            <a:endParaRPr lang="it-IT" sz="2000" dirty="0">
              <a:latin typeface="+mj-lt"/>
            </a:endParaRPr>
          </a:p>
        </p:txBody>
      </p:sp>
    </p:spTree>
    <p:extLst>
      <p:ext uri="{BB962C8B-B14F-4D97-AF65-F5344CB8AC3E}">
        <p14:creationId xmlns:p14="http://schemas.microsoft.com/office/powerpoint/2010/main" val="736967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10">
            <a:extLst>
              <a:ext uri="{FF2B5EF4-FFF2-40B4-BE49-F238E27FC236}">
                <a16:creationId xmlns:a16="http://schemas.microsoft.com/office/drawing/2014/main" id="{E9B8931C-2270-C3D4-21D6-5F411935D95E}"/>
              </a:ext>
            </a:extLst>
          </p:cNvPr>
          <p:cNvSpPr txBox="1">
            <a:spLocks noChangeArrowheads="1"/>
          </p:cNvSpPr>
          <p:nvPr/>
        </p:nvSpPr>
        <p:spPr bwMode="auto">
          <a:xfrm>
            <a:off x="569168" y="743743"/>
            <a:ext cx="9738470" cy="4755148"/>
          </a:xfrm>
          <a:prstGeom prst="rect">
            <a:avLst/>
          </a:prstGeom>
          <a:noFill/>
          <a:ln w="9525">
            <a:noFill/>
            <a:miter lim="800000"/>
            <a:headEnd/>
            <a:tailEnd/>
          </a:ln>
        </p:spPr>
        <p:txBody>
          <a:bodyPr wrap="square">
            <a:spAutoFit/>
          </a:bodyPr>
          <a:lstStyle/>
          <a:p>
            <a:pPr marL="93663" indent="-93663" algn="ctr" eaLnBrk="1" hangingPunct="1">
              <a:spcBef>
                <a:spcPct val="25000"/>
              </a:spcBef>
              <a:buSzPct val="75000"/>
              <a:buFont typeface="Wingdings" pitchFamily="2" charset="2"/>
              <a:buNone/>
              <a:defRPr/>
            </a:pPr>
            <a:r>
              <a:rPr lang="it-IT" sz="2800" b="0" dirty="0">
                <a:solidFill>
                  <a:schemeClr val="accent2"/>
                </a:solidFill>
                <a:cs typeface="Arial" charset="0"/>
              </a:rPr>
              <a:t>Attività in outsourcing</a:t>
            </a:r>
          </a:p>
          <a:p>
            <a:pPr marL="342900" indent="-342900" algn="just" eaLnBrk="1" hangingPunct="1">
              <a:spcBef>
                <a:spcPct val="25000"/>
              </a:spcBef>
              <a:buSzPct val="75000"/>
              <a:buFont typeface="Arial" panose="020B0604020202020204" pitchFamily="34" charset="0"/>
              <a:buChar char="•"/>
              <a:defRPr/>
            </a:pPr>
            <a:r>
              <a:rPr lang="it-IT" sz="2000" dirty="0">
                <a:cs typeface="Arial" charset="0"/>
                <a:sym typeface="Wingdings" panose="05000000000000000000" pitchFamily="2" charset="2"/>
              </a:rPr>
              <a:t>Confezionamento secondario della compressa rivestita </a:t>
            </a:r>
            <a:r>
              <a:rPr lang="it-IT" sz="2000" b="0" dirty="0">
                <a:cs typeface="Arial" charset="0"/>
                <a:sym typeface="Wingdings" panose="05000000000000000000" pitchFamily="2" charset="2"/>
              </a:rPr>
              <a:t> officina autorizzata al confezionamento secondario di solidi orali/compresse</a:t>
            </a:r>
          </a:p>
          <a:p>
            <a:pPr algn="just" eaLnBrk="1" hangingPunct="1">
              <a:spcBef>
                <a:spcPct val="25000"/>
              </a:spcBef>
              <a:buSzPct val="75000"/>
              <a:defRPr/>
            </a:pPr>
            <a:endParaRPr lang="it-IT" sz="2000" dirty="0">
              <a:cs typeface="Arial" charset="0"/>
              <a:sym typeface="Wingdings" panose="05000000000000000000" pitchFamily="2" charset="2"/>
            </a:endParaRPr>
          </a:p>
          <a:p>
            <a:pPr marL="342900" indent="-342900" algn="just" eaLnBrk="1" hangingPunct="1">
              <a:spcBef>
                <a:spcPct val="25000"/>
              </a:spcBef>
              <a:buSzPct val="75000"/>
              <a:buFont typeface="Arial" panose="020B0604020202020204" pitchFamily="34" charset="0"/>
              <a:buChar char="•"/>
              <a:defRPr/>
            </a:pPr>
            <a:r>
              <a:rPr lang="it-IT" sz="2000" b="0" dirty="0">
                <a:cs typeface="Arial" charset="0"/>
                <a:sym typeface="Wingdings" panose="05000000000000000000" pitchFamily="2" charset="2"/>
              </a:rPr>
              <a:t>Controllo qualità (totale/parziale) del prodotto finito  laboratorio (officina) autorizzato all’analisi del prodotto finito</a:t>
            </a:r>
          </a:p>
          <a:p>
            <a:pPr algn="just" eaLnBrk="1" hangingPunct="1">
              <a:spcBef>
                <a:spcPct val="25000"/>
              </a:spcBef>
              <a:buSzPct val="75000"/>
              <a:defRPr/>
            </a:pPr>
            <a:endParaRPr lang="it-IT" sz="2000" b="0" dirty="0">
              <a:cs typeface="Arial" charset="0"/>
              <a:sym typeface="Wingdings" panose="05000000000000000000" pitchFamily="2" charset="2"/>
            </a:endParaRPr>
          </a:p>
          <a:p>
            <a:pPr marL="342900" indent="-342900" algn="just" eaLnBrk="1" hangingPunct="1">
              <a:spcBef>
                <a:spcPct val="25000"/>
              </a:spcBef>
              <a:buSzPct val="75000"/>
              <a:buFont typeface="Arial" panose="020B0604020202020204" pitchFamily="34" charset="0"/>
              <a:buChar char="•"/>
              <a:defRPr/>
            </a:pPr>
            <a:r>
              <a:rPr lang="it-IT" sz="2000" b="0" dirty="0">
                <a:cs typeface="Arial" charset="0"/>
                <a:sym typeface="Wingdings" panose="05000000000000000000" pitchFamily="2" charset="2"/>
              </a:rPr>
              <a:t>Conservazione del prodotto in quarantena  officina autorizzata allo stoccaggio dei prodotti finiti</a:t>
            </a:r>
          </a:p>
          <a:p>
            <a:pPr algn="just" eaLnBrk="1" hangingPunct="1">
              <a:spcBef>
                <a:spcPct val="25000"/>
              </a:spcBef>
              <a:buSzPct val="75000"/>
              <a:defRPr/>
            </a:pPr>
            <a:endParaRPr lang="it-IT" sz="2000" b="0" dirty="0">
              <a:cs typeface="Arial" charset="0"/>
              <a:sym typeface="Wingdings" panose="05000000000000000000" pitchFamily="2" charset="2"/>
            </a:endParaRPr>
          </a:p>
          <a:p>
            <a:pPr marL="342900" indent="-342900" algn="just" eaLnBrk="1" hangingPunct="1">
              <a:spcBef>
                <a:spcPct val="25000"/>
              </a:spcBef>
              <a:buSzPct val="75000"/>
              <a:buFont typeface="Arial" panose="020B0604020202020204" pitchFamily="34" charset="0"/>
              <a:buChar char="•"/>
              <a:defRPr/>
            </a:pPr>
            <a:r>
              <a:rPr lang="it-IT" sz="2000" dirty="0">
                <a:cs typeface="Arial" charset="0"/>
                <a:sym typeface="Wingdings" panose="05000000000000000000" pitchFamily="2" charset="2"/>
              </a:rPr>
              <a:t>Certificato del lotto </a:t>
            </a:r>
            <a:r>
              <a:rPr lang="it-IT" sz="2000" b="0" dirty="0">
                <a:cs typeface="Arial" charset="0"/>
                <a:sym typeface="Wingdings" panose="05000000000000000000" pitchFamily="2" charset="2"/>
              </a:rPr>
              <a:t> officina autorizzata alla certificazione del lotto di solidi orali/</a:t>
            </a:r>
            <a:r>
              <a:rPr lang="it-IT" sz="2000" b="0" dirty="0" err="1">
                <a:cs typeface="Arial" charset="0"/>
                <a:sym typeface="Wingdings" panose="05000000000000000000" pitchFamily="2" charset="2"/>
              </a:rPr>
              <a:t>comrpesse</a:t>
            </a:r>
            <a:endParaRPr lang="it-IT" sz="2000" b="0" dirty="0">
              <a:latin typeface="+mj-lt"/>
            </a:endParaRPr>
          </a:p>
          <a:p>
            <a:pPr eaLnBrk="1" hangingPunct="1">
              <a:defRPr/>
            </a:pPr>
            <a:endParaRPr lang="it-IT" sz="2000" dirty="0">
              <a:latin typeface="+mj-lt"/>
            </a:endParaRPr>
          </a:p>
        </p:txBody>
      </p:sp>
      <p:grpSp>
        <p:nvGrpSpPr>
          <p:cNvPr id="4" name="Gruppo 3">
            <a:extLst>
              <a:ext uri="{FF2B5EF4-FFF2-40B4-BE49-F238E27FC236}">
                <a16:creationId xmlns:a16="http://schemas.microsoft.com/office/drawing/2014/main" id="{07D2FE34-71EA-CD33-D1D3-19BC2230B681}"/>
              </a:ext>
            </a:extLst>
          </p:cNvPr>
          <p:cNvGrpSpPr/>
          <p:nvPr/>
        </p:nvGrpSpPr>
        <p:grpSpPr>
          <a:xfrm>
            <a:off x="0" y="0"/>
            <a:ext cx="12192000" cy="429208"/>
            <a:chOff x="0" y="0"/>
            <a:chExt cx="12192000" cy="429208"/>
          </a:xfrm>
        </p:grpSpPr>
        <p:sp>
          <p:nvSpPr>
            <p:cNvPr id="5" name="Rettangolo 4">
              <a:extLst>
                <a:ext uri="{FF2B5EF4-FFF2-40B4-BE49-F238E27FC236}">
                  <a16:creationId xmlns:a16="http://schemas.microsoft.com/office/drawing/2014/main" id="{52EE3544-29A5-CB4E-53CC-D845E5B70ACA}"/>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1621094D-D8D1-7F77-A5D9-F66F603D5A1E}"/>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LA NORMATIVA</a:t>
              </a:r>
            </a:p>
          </p:txBody>
        </p:sp>
      </p:grpSp>
    </p:spTree>
    <p:extLst>
      <p:ext uri="{BB962C8B-B14F-4D97-AF65-F5344CB8AC3E}">
        <p14:creationId xmlns:p14="http://schemas.microsoft.com/office/powerpoint/2010/main" val="3884069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20B76BED-3FAC-D32B-E22E-0C556AFE487D}"/>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F08C8461-5C7D-CC72-28D3-7761BF045FD3}"/>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154C49AA-0CB2-2A26-518B-4AF93BB2EC55}"/>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LA NORMATIVA</a:t>
              </a:r>
            </a:p>
          </p:txBody>
        </p:sp>
      </p:grpSp>
      <p:sp>
        <p:nvSpPr>
          <p:cNvPr id="5" name="CasellaDiTesto 10">
            <a:extLst>
              <a:ext uri="{FF2B5EF4-FFF2-40B4-BE49-F238E27FC236}">
                <a16:creationId xmlns:a16="http://schemas.microsoft.com/office/drawing/2014/main" id="{68A2A89D-FA95-61B0-8C61-88303D7F6E78}"/>
              </a:ext>
            </a:extLst>
          </p:cNvPr>
          <p:cNvSpPr txBox="1">
            <a:spLocks noChangeArrowheads="1"/>
          </p:cNvSpPr>
          <p:nvPr/>
        </p:nvSpPr>
        <p:spPr bwMode="auto">
          <a:xfrm>
            <a:off x="1179059" y="765530"/>
            <a:ext cx="8424862" cy="5140325"/>
          </a:xfrm>
          <a:prstGeom prst="rect">
            <a:avLst/>
          </a:prstGeom>
          <a:noFill/>
          <a:ln w="9525">
            <a:noFill/>
            <a:miter lim="800000"/>
            <a:headEnd/>
            <a:tailEnd/>
          </a:ln>
        </p:spPr>
        <p:txBody>
          <a:bodyPr>
            <a:spAutoFit/>
          </a:bodyPr>
          <a:lstStyle/>
          <a:p>
            <a:pPr marL="93663" indent="-93663" algn="ctr" eaLnBrk="1" hangingPunct="1">
              <a:spcBef>
                <a:spcPct val="25000"/>
              </a:spcBef>
              <a:buSzPct val="75000"/>
              <a:buFont typeface="Wingdings" pitchFamily="2" charset="2"/>
              <a:buNone/>
              <a:defRPr/>
            </a:pPr>
            <a:r>
              <a:rPr lang="it-IT" sz="2800" dirty="0">
                <a:solidFill>
                  <a:schemeClr val="accent2"/>
                </a:solidFill>
                <a:cs typeface="Arial" charset="0"/>
              </a:rPr>
              <a:t>EUDRALEX - Capitolo 7</a:t>
            </a:r>
          </a:p>
          <a:p>
            <a:pPr marL="93663" indent="-93663" algn="ctr" eaLnBrk="1" hangingPunct="1">
              <a:spcBef>
                <a:spcPct val="25000"/>
              </a:spcBef>
              <a:buSzPct val="75000"/>
              <a:buFont typeface="Wingdings" pitchFamily="2" charset="2"/>
              <a:buNone/>
              <a:defRPr/>
            </a:pPr>
            <a:r>
              <a:rPr lang="it-IT" sz="2800" b="0" dirty="0">
                <a:solidFill>
                  <a:schemeClr val="accent2"/>
                </a:solidFill>
                <a:cs typeface="Arial" charset="0"/>
              </a:rPr>
              <a:t>Attività in outsourcing</a:t>
            </a:r>
            <a:endParaRPr lang="it-IT" sz="2800" b="0" dirty="0">
              <a:solidFill>
                <a:schemeClr val="accent2"/>
              </a:solidFill>
            </a:endParaRPr>
          </a:p>
          <a:p>
            <a:pPr marL="93663" indent="-93663" eaLnBrk="1" hangingPunct="1">
              <a:spcBef>
                <a:spcPct val="25000"/>
              </a:spcBef>
              <a:buSzPct val="75000"/>
              <a:buFont typeface="Wingdings" pitchFamily="2" charset="2"/>
              <a:buNone/>
              <a:defRPr/>
            </a:pPr>
            <a:r>
              <a:rPr lang="it-IT" sz="2400" b="1" dirty="0">
                <a:cs typeface="Arial" charset="0"/>
              </a:rPr>
              <a:t>Principio</a:t>
            </a:r>
          </a:p>
          <a:p>
            <a:pPr marL="93663" indent="-93663" eaLnBrk="1" hangingPunct="1">
              <a:spcBef>
                <a:spcPct val="25000"/>
              </a:spcBef>
              <a:buSzPct val="75000"/>
              <a:buFont typeface="Wingdings" pitchFamily="2" charset="2"/>
              <a:buNone/>
              <a:defRPr/>
            </a:pPr>
            <a:r>
              <a:rPr lang="it-IT" sz="2000" b="0" dirty="0">
                <a:cs typeface="Arial" charset="0"/>
              </a:rPr>
              <a:t>La fabbricazione e le analisi affidate a terzi dovranno essere definite, concordate e controllate in modo corretto per evitare malintesi che potrebbero tradursi in un prodotto o in una prestazione di qualità insoddisfacente.</a:t>
            </a:r>
          </a:p>
          <a:p>
            <a:pPr marL="93663" indent="-93663" eaLnBrk="1" hangingPunct="1">
              <a:spcBef>
                <a:spcPct val="25000"/>
              </a:spcBef>
              <a:defRPr/>
            </a:pPr>
            <a:r>
              <a:rPr lang="it-IT" sz="2000" b="0" dirty="0">
                <a:cs typeface="Arial" charset="0"/>
              </a:rPr>
              <a:t>Tra il committente e il fornitore </a:t>
            </a:r>
            <a:r>
              <a:rPr lang="it-IT" sz="2000" dirty="0">
                <a:cs typeface="Arial" charset="0"/>
              </a:rPr>
              <a:t>dovrà esistere un contratto scritto che definisca chiaramente i doveri di entrambe le parti.</a:t>
            </a:r>
          </a:p>
          <a:p>
            <a:pPr marL="93663" indent="-93663" eaLnBrk="1" hangingPunct="1">
              <a:spcBef>
                <a:spcPct val="25000"/>
              </a:spcBef>
              <a:defRPr/>
            </a:pPr>
            <a:r>
              <a:rPr lang="it-IT" sz="2000" b="0" dirty="0">
                <a:cs typeface="Arial" charset="0"/>
              </a:rPr>
              <a:t>Il contratto deve stabilire chiaramente il modo in cui la persona qualificata che certifica ogni singolo lotto di prodotto adempie pienamente i compiti di cui è responsabile, in conformità a quanto previsto dall’AIC e a quanto previsto dagli accordi intrapresi tra le parti (Titolare AIC vs Produttore)</a:t>
            </a:r>
            <a:endParaRPr lang="it-IT" sz="2000" b="0" dirty="0"/>
          </a:p>
          <a:p>
            <a:pPr eaLnBrk="1" hangingPunct="1">
              <a:defRPr/>
            </a:pPr>
            <a:endParaRPr lang="it-IT" sz="2000" dirty="0">
              <a:latin typeface="+mj-lt"/>
            </a:endParaRPr>
          </a:p>
        </p:txBody>
      </p:sp>
    </p:spTree>
    <p:extLst>
      <p:ext uri="{BB962C8B-B14F-4D97-AF65-F5344CB8AC3E}">
        <p14:creationId xmlns:p14="http://schemas.microsoft.com/office/powerpoint/2010/main" val="4149379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BA5A985C-F954-2474-FEBB-40C9A1D7D4EF}"/>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23214037-FACD-9794-4778-ADE52090F2CE}"/>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F8B7ACE4-8C62-D183-0B43-5CDBC7E04EB8}"/>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LA NORMATIVA</a:t>
              </a:r>
            </a:p>
          </p:txBody>
        </p:sp>
      </p:grpSp>
      <p:sp>
        <p:nvSpPr>
          <p:cNvPr id="5" name="CasellaDiTesto 10">
            <a:extLst>
              <a:ext uri="{FF2B5EF4-FFF2-40B4-BE49-F238E27FC236}">
                <a16:creationId xmlns:a16="http://schemas.microsoft.com/office/drawing/2014/main" id="{7D8CE439-A3F3-2AC4-E7F5-7D9AFFACD628}"/>
              </a:ext>
            </a:extLst>
          </p:cNvPr>
          <p:cNvSpPr txBox="1">
            <a:spLocks noChangeArrowheads="1"/>
          </p:cNvSpPr>
          <p:nvPr/>
        </p:nvSpPr>
        <p:spPr bwMode="auto">
          <a:xfrm>
            <a:off x="852488" y="971129"/>
            <a:ext cx="8424862" cy="4385816"/>
          </a:xfrm>
          <a:prstGeom prst="rect">
            <a:avLst/>
          </a:prstGeom>
          <a:noFill/>
          <a:ln w="9525">
            <a:noFill/>
            <a:miter lim="800000"/>
            <a:headEnd/>
            <a:tailEnd/>
          </a:ln>
        </p:spPr>
        <p:txBody>
          <a:bodyPr>
            <a:spAutoFit/>
          </a:bodyPr>
          <a:lstStyle/>
          <a:p>
            <a:pPr marL="482600" indent="-482600" algn="ctr" eaLnBrk="1" hangingPunct="1">
              <a:spcBef>
                <a:spcPct val="50000"/>
              </a:spcBef>
              <a:buSzPct val="75000"/>
              <a:buFont typeface="Wingdings" pitchFamily="2" charset="2"/>
              <a:buNone/>
              <a:tabLst>
                <a:tab pos="482600" algn="l"/>
              </a:tabLst>
              <a:defRPr/>
            </a:pPr>
            <a:r>
              <a:rPr lang="it-IT" sz="2800" dirty="0">
                <a:solidFill>
                  <a:schemeClr val="accent2"/>
                </a:solidFill>
                <a:cs typeface="Arial" charset="0"/>
              </a:rPr>
              <a:t>EUDRALEX - Capitolo 7</a:t>
            </a:r>
          </a:p>
          <a:p>
            <a:pPr marL="93663" indent="-93663" algn="ctr" eaLnBrk="1" hangingPunct="1">
              <a:spcBef>
                <a:spcPct val="25000"/>
              </a:spcBef>
              <a:buSzPct val="75000"/>
              <a:buFont typeface="Wingdings" pitchFamily="2" charset="2"/>
              <a:buNone/>
              <a:defRPr/>
            </a:pPr>
            <a:r>
              <a:rPr lang="it-IT" sz="2800" b="0" dirty="0">
                <a:solidFill>
                  <a:schemeClr val="accent2"/>
                </a:solidFill>
                <a:cs typeface="Arial" charset="0"/>
              </a:rPr>
              <a:t>Attività in outsourcing</a:t>
            </a:r>
            <a:endParaRPr lang="it-IT" sz="2800" b="0" dirty="0">
              <a:solidFill>
                <a:schemeClr val="accent2"/>
              </a:solidFill>
            </a:endParaRPr>
          </a:p>
          <a:p>
            <a:pPr marL="482600" indent="-482600" eaLnBrk="1" hangingPunct="1">
              <a:spcBef>
                <a:spcPct val="50000"/>
              </a:spcBef>
              <a:buSzPct val="75000"/>
              <a:buFont typeface="Wingdings" pitchFamily="2" charset="2"/>
              <a:buNone/>
              <a:tabLst>
                <a:tab pos="482600" algn="l"/>
              </a:tabLst>
              <a:defRPr/>
            </a:pPr>
            <a:r>
              <a:rPr lang="it-IT" sz="2400" b="1" dirty="0">
                <a:cs typeface="Arial" charset="0"/>
              </a:rPr>
              <a:t>Generale</a:t>
            </a:r>
          </a:p>
          <a:p>
            <a:pPr marL="482600" indent="-482600" algn="just" eaLnBrk="1" hangingPunct="1">
              <a:spcBef>
                <a:spcPct val="50000"/>
              </a:spcBef>
              <a:buSzPct val="75000"/>
              <a:buFont typeface="Wingdings" pitchFamily="2" charset="2"/>
              <a:buNone/>
              <a:tabLst>
                <a:tab pos="482600" algn="l"/>
              </a:tabLst>
              <a:defRPr/>
            </a:pPr>
            <a:r>
              <a:rPr lang="it-IT" sz="2000" b="0" dirty="0">
                <a:cs typeface="Arial" charset="0"/>
              </a:rPr>
              <a:t>Ci deve essere un contratto scritto che copra le attività esternalizzate, i prodotti o le operazioni, nonché eventuali disposizioni tecniche in connessione con esso. </a:t>
            </a:r>
          </a:p>
          <a:p>
            <a:pPr marL="482600" indent="-482600" algn="just" eaLnBrk="1" hangingPunct="1">
              <a:spcBef>
                <a:spcPct val="50000"/>
              </a:spcBef>
              <a:buSzPct val="75000"/>
              <a:buFont typeface="Wingdings" pitchFamily="2" charset="2"/>
              <a:buNone/>
              <a:tabLst>
                <a:tab pos="482600" algn="l"/>
              </a:tabLst>
              <a:defRPr/>
            </a:pPr>
            <a:r>
              <a:rPr lang="it-IT" sz="2000" b="0" dirty="0"/>
              <a:t>Tutti gli accordi per le attività esternalizzate, comprese eventuali modifiche proposte negli accordi tecnici o di altro tipo dovrebbero </a:t>
            </a:r>
            <a:r>
              <a:rPr lang="it-IT" sz="2000" dirty="0"/>
              <a:t>essere conformi alla normativa vigente e all'autorizzazione all'immissione in commercio </a:t>
            </a:r>
            <a:r>
              <a:rPr lang="it-IT" sz="2000" b="0" dirty="0"/>
              <a:t>del prodotto in questione, ove applicabile</a:t>
            </a:r>
          </a:p>
          <a:p>
            <a:pPr eaLnBrk="1" hangingPunct="1">
              <a:defRPr/>
            </a:pPr>
            <a:endParaRPr lang="it-IT" sz="2000" dirty="0">
              <a:solidFill>
                <a:schemeClr val="accent2"/>
              </a:solidFill>
              <a:latin typeface="+mj-lt"/>
            </a:endParaRPr>
          </a:p>
        </p:txBody>
      </p:sp>
    </p:spTree>
    <p:extLst>
      <p:ext uri="{BB962C8B-B14F-4D97-AF65-F5344CB8AC3E}">
        <p14:creationId xmlns:p14="http://schemas.microsoft.com/office/powerpoint/2010/main" val="3121806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0">
            <a:extLst>
              <a:ext uri="{FF2B5EF4-FFF2-40B4-BE49-F238E27FC236}">
                <a16:creationId xmlns:a16="http://schemas.microsoft.com/office/drawing/2014/main" id="{E2AB44EC-DD6C-F29B-C18B-4407337F9B8C}"/>
              </a:ext>
            </a:extLst>
          </p:cNvPr>
          <p:cNvSpPr txBox="1">
            <a:spLocks noChangeArrowheads="1"/>
          </p:cNvSpPr>
          <p:nvPr/>
        </p:nvSpPr>
        <p:spPr bwMode="auto">
          <a:xfrm>
            <a:off x="1514960" y="635228"/>
            <a:ext cx="8814027" cy="4385816"/>
          </a:xfrm>
          <a:prstGeom prst="rect">
            <a:avLst/>
          </a:prstGeom>
          <a:noFill/>
          <a:ln w="9525">
            <a:noFill/>
            <a:miter lim="800000"/>
            <a:headEnd/>
            <a:tailEnd/>
          </a:ln>
        </p:spPr>
        <p:txBody>
          <a:bodyPr wrap="square">
            <a:spAutoFit/>
          </a:bodyPr>
          <a:lstStyle/>
          <a:p>
            <a:pPr marL="482600" indent="-482600" algn="ctr" eaLnBrk="1" hangingPunct="1">
              <a:spcBef>
                <a:spcPct val="50000"/>
              </a:spcBef>
              <a:buSzPct val="75000"/>
              <a:buFont typeface="Wingdings" pitchFamily="2" charset="2"/>
              <a:buNone/>
              <a:tabLst>
                <a:tab pos="482600" algn="l"/>
              </a:tabLst>
              <a:defRPr/>
            </a:pPr>
            <a:r>
              <a:rPr lang="it-IT" sz="2800" dirty="0">
                <a:solidFill>
                  <a:schemeClr val="accent2"/>
                </a:solidFill>
                <a:cs typeface="Arial" charset="0"/>
              </a:rPr>
              <a:t>EUDRALEX - Capitolo 7</a:t>
            </a:r>
          </a:p>
          <a:p>
            <a:pPr marL="93663" indent="-93663" algn="ctr" eaLnBrk="1" hangingPunct="1">
              <a:spcBef>
                <a:spcPct val="25000"/>
              </a:spcBef>
              <a:buSzPct val="75000"/>
              <a:buFont typeface="Wingdings" pitchFamily="2" charset="2"/>
              <a:buNone/>
              <a:defRPr/>
            </a:pPr>
            <a:r>
              <a:rPr lang="it-IT" sz="2800" b="0" dirty="0">
                <a:solidFill>
                  <a:schemeClr val="accent2"/>
                </a:solidFill>
                <a:cs typeface="Arial" charset="0"/>
              </a:rPr>
              <a:t>Attività in outsourcing</a:t>
            </a:r>
            <a:endParaRPr lang="it-IT" sz="2800" b="0" dirty="0">
              <a:solidFill>
                <a:schemeClr val="accent2"/>
              </a:solidFill>
            </a:endParaRPr>
          </a:p>
          <a:p>
            <a:pPr marL="482600" indent="-482600" eaLnBrk="1" hangingPunct="1">
              <a:spcBef>
                <a:spcPct val="50000"/>
              </a:spcBef>
              <a:buSzPct val="75000"/>
              <a:buFont typeface="Wingdings" pitchFamily="2" charset="2"/>
              <a:buNone/>
              <a:tabLst>
                <a:tab pos="482600" algn="l"/>
              </a:tabLst>
              <a:defRPr/>
            </a:pPr>
            <a:r>
              <a:rPr lang="it-IT" sz="2400" b="1" dirty="0">
                <a:cs typeface="Arial" charset="0"/>
              </a:rPr>
              <a:t>Generale</a:t>
            </a:r>
          </a:p>
          <a:p>
            <a:pPr marL="482600" indent="-482600" algn="just" eaLnBrk="1" hangingPunct="1">
              <a:spcBef>
                <a:spcPct val="50000"/>
              </a:spcBef>
              <a:buSzPct val="75000"/>
              <a:buFont typeface="Wingdings" pitchFamily="2" charset="2"/>
              <a:buNone/>
              <a:tabLst>
                <a:tab pos="482600" algn="l"/>
              </a:tabLst>
              <a:defRPr/>
            </a:pPr>
            <a:r>
              <a:rPr lang="it-IT" sz="2000" b="0" dirty="0">
                <a:cs typeface="Arial" charset="0"/>
              </a:rPr>
              <a:t>Se il titolare dell'autorizzazione all'immissione in commercio e il fabbricante non sono la stessa azienda, vi devono essere accordi tra le parti che seguano i principi descritte nel presente capitolo (Capitolo 7)</a:t>
            </a:r>
          </a:p>
          <a:p>
            <a:pPr marL="482600" indent="-482600" algn="just" eaLnBrk="1" hangingPunct="1">
              <a:spcBef>
                <a:spcPct val="50000"/>
              </a:spcBef>
              <a:buSzPct val="75000"/>
              <a:buFont typeface="Wingdings" pitchFamily="2" charset="2"/>
              <a:buNone/>
              <a:tabLst>
                <a:tab pos="482600" algn="l"/>
              </a:tabLst>
              <a:defRPr/>
            </a:pPr>
            <a:r>
              <a:rPr lang="it-IT" sz="2000" b="0" dirty="0">
                <a:cs typeface="Arial" charset="0"/>
              </a:rPr>
              <a:t>Ne consegue che gli accordi tra le parti (Titolare AIC e Fabbricante/i) devono comprendere almeno tutti gli elementi indicati da capitolo 7 delle GMP. Tali contratti sono oggetto di verifica ispettiva da parte dell’AIFA durante le verifiche presso le officine farmaceutiche.</a:t>
            </a:r>
          </a:p>
          <a:p>
            <a:pPr eaLnBrk="1" hangingPunct="1">
              <a:defRPr/>
            </a:pPr>
            <a:endParaRPr lang="it-IT" sz="2000" dirty="0">
              <a:solidFill>
                <a:schemeClr val="accent2"/>
              </a:solidFill>
            </a:endParaRPr>
          </a:p>
        </p:txBody>
      </p:sp>
      <p:grpSp>
        <p:nvGrpSpPr>
          <p:cNvPr id="3" name="Gruppo 2">
            <a:extLst>
              <a:ext uri="{FF2B5EF4-FFF2-40B4-BE49-F238E27FC236}">
                <a16:creationId xmlns:a16="http://schemas.microsoft.com/office/drawing/2014/main" id="{68850398-D902-37A9-11BB-016C2F4FCCBF}"/>
              </a:ext>
            </a:extLst>
          </p:cNvPr>
          <p:cNvGrpSpPr/>
          <p:nvPr/>
        </p:nvGrpSpPr>
        <p:grpSpPr>
          <a:xfrm>
            <a:off x="0" y="0"/>
            <a:ext cx="12192000" cy="429208"/>
            <a:chOff x="0" y="0"/>
            <a:chExt cx="12192000" cy="429208"/>
          </a:xfrm>
        </p:grpSpPr>
        <p:sp>
          <p:nvSpPr>
            <p:cNvPr id="4" name="Rettangolo 3">
              <a:extLst>
                <a:ext uri="{FF2B5EF4-FFF2-40B4-BE49-F238E27FC236}">
                  <a16:creationId xmlns:a16="http://schemas.microsoft.com/office/drawing/2014/main" id="{9E7262FA-AD97-4437-D540-D40CD007F57A}"/>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3AC2D9B2-E29D-AE11-D209-6FD5DF5097C8}"/>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LA NORMATIVA</a:t>
              </a:r>
            </a:p>
          </p:txBody>
        </p:sp>
      </p:grpSp>
    </p:spTree>
    <p:extLst>
      <p:ext uri="{BB962C8B-B14F-4D97-AF65-F5344CB8AC3E}">
        <p14:creationId xmlns:p14="http://schemas.microsoft.com/office/powerpoint/2010/main" val="3326853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0">
            <a:extLst>
              <a:ext uri="{FF2B5EF4-FFF2-40B4-BE49-F238E27FC236}">
                <a16:creationId xmlns:a16="http://schemas.microsoft.com/office/drawing/2014/main" id="{001662F0-F3BE-9B11-9DC7-6854BE7E934D}"/>
              </a:ext>
            </a:extLst>
          </p:cNvPr>
          <p:cNvSpPr txBox="1">
            <a:spLocks noChangeArrowheads="1"/>
          </p:cNvSpPr>
          <p:nvPr/>
        </p:nvSpPr>
        <p:spPr bwMode="auto">
          <a:xfrm>
            <a:off x="1415337" y="1063690"/>
            <a:ext cx="9361326" cy="4139595"/>
          </a:xfrm>
          <a:prstGeom prst="rect">
            <a:avLst/>
          </a:prstGeom>
          <a:noFill/>
          <a:ln w="9525">
            <a:noFill/>
            <a:miter lim="800000"/>
            <a:headEnd/>
            <a:tailEnd/>
          </a:ln>
        </p:spPr>
        <p:txBody>
          <a:bodyPr wrap="square">
            <a:spAutoFit/>
          </a:bodyPr>
          <a:lstStyle/>
          <a:p>
            <a:pPr marL="482600" indent="-482600" algn="ctr" eaLnBrk="1" hangingPunct="1">
              <a:spcBef>
                <a:spcPct val="50000"/>
              </a:spcBef>
              <a:buSzPct val="75000"/>
              <a:buFont typeface="Wingdings" pitchFamily="2" charset="2"/>
              <a:buNone/>
              <a:tabLst>
                <a:tab pos="482600" algn="l"/>
              </a:tabLst>
              <a:defRPr/>
            </a:pPr>
            <a:r>
              <a:rPr lang="it-IT" sz="2800" dirty="0">
                <a:solidFill>
                  <a:schemeClr val="accent2"/>
                </a:solidFill>
                <a:cs typeface="Arial" charset="0"/>
              </a:rPr>
              <a:t>EUDRALEX - Capitolo 7</a:t>
            </a:r>
          </a:p>
          <a:p>
            <a:pPr marL="93663" indent="-93663" algn="ctr" eaLnBrk="1" hangingPunct="1">
              <a:spcBef>
                <a:spcPct val="25000"/>
              </a:spcBef>
              <a:buSzPct val="75000"/>
              <a:buFont typeface="Wingdings" pitchFamily="2" charset="2"/>
              <a:buNone/>
              <a:defRPr/>
            </a:pPr>
            <a:r>
              <a:rPr lang="it-IT" sz="2800" b="0" dirty="0">
                <a:solidFill>
                  <a:schemeClr val="accent2"/>
                </a:solidFill>
                <a:cs typeface="Arial" charset="0"/>
              </a:rPr>
              <a:t>Attività in outsourcing</a:t>
            </a:r>
            <a:endParaRPr lang="it-IT" sz="2800" b="0" dirty="0">
              <a:solidFill>
                <a:schemeClr val="accent2"/>
              </a:solidFill>
            </a:endParaRPr>
          </a:p>
          <a:p>
            <a:pPr marL="482600" indent="-482600" eaLnBrk="1" hangingPunct="1">
              <a:spcBef>
                <a:spcPct val="50000"/>
              </a:spcBef>
              <a:buSzPct val="75000"/>
              <a:buFont typeface="Wingdings" pitchFamily="2" charset="2"/>
              <a:buNone/>
              <a:tabLst>
                <a:tab pos="482600" algn="l"/>
              </a:tabLst>
              <a:defRPr/>
            </a:pPr>
            <a:r>
              <a:rPr lang="it-IT" sz="2000" b="0" dirty="0">
                <a:cs typeface="Arial" charset="0"/>
              </a:rPr>
              <a:t>Una delle responsabilità primarie dell’accordo tecnico è di definire la responsabilità della Persona Qualificata che certifica il lotto. Questa deve essere chiaramente indicata e deve avere la facoltà di accedere alle informazioni di fabbricazione presso le officine farmaceutiche coinvolte, nonché di vigilare sulla aderenza di queste alle GMP e all’AIC del medicinale.</a:t>
            </a:r>
          </a:p>
          <a:p>
            <a:pPr marL="482600" indent="-482600" eaLnBrk="1" hangingPunct="1">
              <a:spcBef>
                <a:spcPct val="50000"/>
              </a:spcBef>
              <a:buSzPct val="75000"/>
              <a:buFont typeface="Wingdings" pitchFamily="2" charset="2"/>
              <a:buNone/>
              <a:tabLst>
                <a:tab pos="482600" algn="l"/>
              </a:tabLst>
              <a:defRPr/>
            </a:pPr>
            <a:r>
              <a:rPr lang="it-IT" sz="2000" b="0" dirty="0">
                <a:cs typeface="Arial" charset="0"/>
              </a:rPr>
              <a:t>Nel nostro esempio relativo alla compressa rivestita, sono coinvolte un totale di </a:t>
            </a:r>
            <a:r>
              <a:rPr lang="it-IT" sz="2000" dirty="0">
                <a:cs typeface="Arial" charset="0"/>
              </a:rPr>
              <a:t>10 Persone Qualificate</a:t>
            </a:r>
            <a:r>
              <a:rPr lang="it-IT" sz="2000" b="0" dirty="0">
                <a:cs typeface="Arial" charset="0"/>
              </a:rPr>
              <a:t>; ognuna delle quali deve avere un ruolo e una responsabilità ben definita.</a:t>
            </a:r>
            <a:endParaRPr lang="it-IT" sz="2000" dirty="0"/>
          </a:p>
          <a:p>
            <a:pPr eaLnBrk="1" hangingPunct="1">
              <a:defRPr/>
            </a:pPr>
            <a:endParaRPr lang="it-IT" sz="2000" dirty="0">
              <a:solidFill>
                <a:schemeClr val="accent2"/>
              </a:solidFill>
            </a:endParaRPr>
          </a:p>
        </p:txBody>
      </p:sp>
      <p:grpSp>
        <p:nvGrpSpPr>
          <p:cNvPr id="3" name="Gruppo 2">
            <a:extLst>
              <a:ext uri="{FF2B5EF4-FFF2-40B4-BE49-F238E27FC236}">
                <a16:creationId xmlns:a16="http://schemas.microsoft.com/office/drawing/2014/main" id="{66720E00-7429-A1BA-3703-AB9BCEC23EA0}"/>
              </a:ext>
            </a:extLst>
          </p:cNvPr>
          <p:cNvGrpSpPr/>
          <p:nvPr/>
        </p:nvGrpSpPr>
        <p:grpSpPr>
          <a:xfrm>
            <a:off x="0" y="0"/>
            <a:ext cx="12192000" cy="429208"/>
            <a:chOff x="0" y="0"/>
            <a:chExt cx="12192000" cy="429208"/>
          </a:xfrm>
        </p:grpSpPr>
        <p:sp>
          <p:nvSpPr>
            <p:cNvPr id="4" name="Rettangolo 3">
              <a:extLst>
                <a:ext uri="{FF2B5EF4-FFF2-40B4-BE49-F238E27FC236}">
                  <a16:creationId xmlns:a16="http://schemas.microsoft.com/office/drawing/2014/main" id="{9C337CFD-5260-5568-646F-42DAD63D646B}"/>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4A09CCB1-E7BA-EB97-6100-A556526E1DCB}"/>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LA NORMATIVA</a:t>
              </a:r>
            </a:p>
          </p:txBody>
        </p:sp>
      </p:grpSp>
    </p:spTree>
    <p:extLst>
      <p:ext uri="{BB962C8B-B14F-4D97-AF65-F5344CB8AC3E}">
        <p14:creationId xmlns:p14="http://schemas.microsoft.com/office/powerpoint/2010/main" val="91032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0">
            <a:extLst>
              <a:ext uri="{FF2B5EF4-FFF2-40B4-BE49-F238E27FC236}">
                <a16:creationId xmlns:a16="http://schemas.microsoft.com/office/drawing/2014/main" id="{A7CCEEB4-286B-A4EC-C026-F77CFA8611DD}"/>
              </a:ext>
            </a:extLst>
          </p:cNvPr>
          <p:cNvSpPr txBox="1">
            <a:spLocks noChangeArrowheads="1"/>
          </p:cNvSpPr>
          <p:nvPr/>
        </p:nvSpPr>
        <p:spPr bwMode="auto">
          <a:xfrm>
            <a:off x="1883569" y="919114"/>
            <a:ext cx="8424862" cy="4425827"/>
          </a:xfrm>
          <a:prstGeom prst="rect">
            <a:avLst/>
          </a:prstGeom>
          <a:noFill/>
          <a:ln w="9525">
            <a:noFill/>
            <a:miter lim="800000"/>
            <a:headEnd/>
            <a:tailEnd/>
          </a:ln>
        </p:spPr>
        <p:txBody>
          <a:bodyPr>
            <a:spAutoFit/>
          </a:bodyPr>
          <a:lstStyle/>
          <a:p>
            <a:pPr algn="just">
              <a:spcBef>
                <a:spcPct val="50000"/>
              </a:spcBef>
              <a:buSzPct val="75000"/>
              <a:buFont typeface="Wingdings" pitchFamily="2" charset="2"/>
              <a:buNone/>
              <a:defRPr/>
            </a:pPr>
            <a:r>
              <a:rPr lang="it-IT" sz="2000" b="0" dirty="0">
                <a:solidFill>
                  <a:schemeClr val="tx1">
                    <a:lumMod val="65000"/>
                    <a:lumOff val="35000"/>
                  </a:schemeClr>
                </a:solidFill>
              </a:rPr>
              <a:t>Quanto riportato nel D.L.vo 178/91 viene ripreso in vari punti del </a:t>
            </a:r>
            <a:r>
              <a:rPr lang="it-IT" sz="2000" dirty="0" err="1">
                <a:solidFill>
                  <a:schemeClr val="tx1">
                    <a:lumMod val="65000"/>
                    <a:lumOff val="35000"/>
                  </a:schemeClr>
                </a:solidFill>
              </a:rPr>
              <a:t>D.Lvo</a:t>
            </a:r>
            <a:r>
              <a:rPr lang="it-IT" sz="2000" dirty="0">
                <a:solidFill>
                  <a:schemeClr val="tx1">
                    <a:lumMod val="65000"/>
                    <a:lumOff val="35000"/>
                  </a:schemeClr>
                </a:solidFill>
              </a:rPr>
              <a:t> </a:t>
            </a:r>
            <a:r>
              <a:rPr lang="it-IT" sz="2000" dirty="0">
                <a:solidFill>
                  <a:schemeClr val="tx1">
                    <a:lumMod val="65000"/>
                    <a:lumOff val="35000"/>
                  </a:schemeClr>
                </a:solidFill>
                <a:cs typeface="Tahoma" charset="0"/>
              </a:rPr>
              <a:t>219 del 24/04/06 </a:t>
            </a:r>
          </a:p>
          <a:p>
            <a:pPr algn="ctr">
              <a:spcBef>
                <a:spcPct val="50000"/>
              </a:spcBef>
              <a:buSzPct val="75000"/>
              <a:buFont typeface="Wingdings" pitchFamily="2" charset="2"/>
              <a:buNone/>
              <a:defRPr/>
            </a:pPr>
            <a:r>
              <a:rPr lang="it-IT" sz="2400" b="1" dirty="0">
                <a:solidFill>
                  <a:schemeClr val="accent2"/>
                </a:solidFill>
              </a:rPr>
              <a:t>Titolo IV</a:t>
            </a:r>
          </a:p>
          <a:p>
            <a:pPr algn="ctr">
              <a:spcBef>
                <a:spcPct val="20000"/>
              </a:spcBef>
              <a:buSzPct val="75000"/>
              <a:buFont typeface="Wingdings" pitchFamily="2" charset="2"/>
              <a:buNone/>
              <a:defRPr/>
            </a:pPr>
            <a:r>
              <a:rPr lang="it-IT" sz="2400" b="1" dirty="0">
                <a:solidFill>
                  <a:schemeClr val="accent2"/>
                </a:solidFill>
              </a:rPr>
              <a:t>Capo I (Autorizzazione alla produzione e all’importazione)</a:t>
            </a:r>
          </a:p>
          <a:p>
            <a:pPr algn="ctr">
              <a:spcBef>
                <a:spcPct val="20000"/>
              </a:spcBef>
              <a:buSzPct val="75000"/>
              <a:buFont typeface="Wingdings" pitchFamily="2" charset="2"/>
              <a:buNone/>
              <a:defRPr/>
            </a:pPr>
            <a:r>
              <a:rPr lang="it-IT" sz="2400" b="1" dirty="0">
                <a:solidFill>
                  <a:schemeClr val="accent2"/>
                </a:solidFill>
              </a:rPr>
              <a:t>Art. 50 (Autorizzazione alla produzione di medicinali)</a:t>
            </a:r>
          </a:p>
          <a:p>
            <a:pPr>
              <a:spcBef>
                <a:spcPct val="20000"/>
              </a:spcBef>
              <a:buSzPct val="75000"/>
              <a:buFont typeface="Wingdings" pitchFamily="2" charset="2"/>
              <a:buNone/>
              <a:defRPr/>
            </a:pPr>
            <a:endParaRPr lang="it-IT" sz="2000" dirty="0"/>
          </a:p>
          <a:p>
            <a:pPr>
              <a:spcBef>
                <a:spcPct val="20000"/>
              </a:spcBef>
              <a:buSzPct val="75000"/>
              <a:buFont typeface="Wingdings" pitchFamily="2" charset="2"/>
              <a:buNone/>
              <a:defRPr/>
            </a:pPr>
            <a:r>
              <a:rPr lang="it-IT" sz="2000" u="sng" dirty="0"/>
              <a:t>Nessuno può produrre sul territorio nazionale anche a solo scopo di esportazione, un medicinale senza l'autorizzazione dell’AIFA</a:t>
            </a:r>
            <a:r>
              <a:rPr lang="it-IT" sz="2000" b="0" dirty="0"/>
              <a:t>, la quale è rilasciata previa verifica ispettiva diretta ad accertare che il richiedente dispone di personale qualificato, e di mezzi tecnico-industriali conformi a quanto previsto dalle lettere b) e c) del comma 2.</a:t>
            </a:r>
          </a:p>
          <a:p>
            <a:pPr eaLnBrk="1" hangingPunct="1">
              <a:defRPr/>
            </a:pPr>
            <a:endParaRPr lang="it-IT" sz="2000" b="0" dirty="0">
              <a:solidFill>
                <a:schemeClr val="accent2"/>
              </a:solidFill>
            </a:endParaRPr>
          </a:p>
        </p:txBody>
      </p:sp>
      <p:grpSp>
        <p:nvGrpSpPr>
          <p:cNvPr id="3" name="Gruppo 2">
            <a:extLst>
              <a:ext uri="{FF2B5EF4-FFF2-40B4-BE49-F238E27FC236}">
                <a16:creationId xmlns:a16="http://schemas.microsoft.com/office/drawing/2014/main" id="{E1DBC898-3AD9-47C9-CEE1-6AAE23D8AD23}"/>
              </a:ext>
            </a:extLst>
          </p:cNvPr>
          <p:cNvGrpSpPr/>
          <p:nvPr/>
        </p:nvGrpSpPr>
        <p:grpSpPr>
          <a:xfrm>
            <a:off x="0" y="0"/>
            <a:ext cx="12192000" cy="429208"/>
            <a:chOff x="0" y="0"/>
            <a:chExt cx="12192000" cy="429208"/>
          </a:xfrm>
        </p:grpSpPr>
        <p:sp>
          <p:nvSpPr>
            <p:cNvPr id="4" name="Rettangolo 3">
              <a:extLst>
                <a:ext uri="{FF2B5EF4-FFF2-40B4-BE49-F238E27FC236}">
                  <a16:creationId xmlns:a16="http://schemas.microsoft.com/office/drawing/2014/main" id="{6651DCC5-5CEC-9353-C2B9-43EEAD50BB3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6348E786-7777-3E43-672D-9AAB5F6CE65C}"/>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LA NORMATIVA</a:t>
              </a:r>
            </a:p>
          </p:txBody>
        </p:sp>
      </p:grpSp>
    </p:spTree>
    <p:extLst>
      <p:ext uri="{BB962C8B-B14F-4D97-AF65-F5344CB8AC3E}">
        <p14:creationId xmlns:p14="http://schemas.microsoft.com/office/powerpoint/2010/main" val="3133365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048C8493-8E54-D086-A4E1-DC30568ED8F7}"/>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FE11B9EB-A59B-3C8E-99BD-87A877FB9F7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85D9D8B7-B727-332E-AD61-B660B69EFA2B}"/>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LA NORMATIVA</a:t>
              </a:r>
            </a:p>
          </p:txBody>
        </p:sp>
      </p:grpSp>
      <p:sp>
        <p:nvSpPr>
          <p:cNvPr id="5" name="CasellaDiTesto 10">
            <a:extLst>
              <a:ext uri="{FF2B5EF4-FFF2-40B4-BE49-F238E27FC236}">
                <a16:creationId xmlns:a16="http://schemas.microsoft.com/office/drawing/2014/main" id="{A6046BC1-472F-E750-A80E-3DF49BB44F4B}"/>
              </a:ext>
            </a:extLst>
          </p:cNvPr>
          <p:cNvSpPr txBox="1">
            <a:spLocks noChangeArrowheads="1"/>
          </p:cNvSpPr>
          <p:nvPr/>
        </p:nvSpPr>
        <p:spPr bwMode="auto">
          <a:xfrm>
            <a:off x="1589607" y="1101758"/>
            <a:ext cx="8424862" cy="4364272"/>
          </a:xfrm>
          <a:prstGeom prst="rect">
            <a:avLst/>
          </a:prstGeom>
          <a:noFill/>
          <a:ln w="9525">
            <a:noFill/>
            <a:miter lim="800000"/>
            <a:headEnd/>
            <a:tailEnd/>
          </a:ln>
        </p:spPr>
        <p:txBody>
          <a:bodyPr>
            <a:spAutoFit/>
          </a:bodyPr>
          <a:lstStyle/>
          <a:p>
            <a:pPr marL="376238" indent="-376238" algn="ctr">
              <a:spcBef>
                <a:spcPct val="20000"/>
              </a:spcBef>
              <a:buSzPct val="75000"/>
              <a:buFont typeface="Wingdings" pitchFamily="2" charset="2"/>
              <a:buNone/>
              <a:defRPr/>
            </a:pPr>
            <a:r>
              <a:rPr lang="it-IT" sz="2400" b="1" dirty="0">
                <a:solidFill>
                  <a:schemeClr val="accent2"/>
                </a:solidFill>
              </a:rPr>
              <a:t>Titolo IV</a:t>
            </a:r>
          </a:p>
          <a:p>
            <a:pPr marL="376238" indent="-376238" algn="ctr">
              <a:spcBef>
                <a:spcPct val="20000"/>
              </a:spcBef>
              <a:buSzPct val="75000"/>
              <a:buFont typeface="Wingdings" pitchFamily="2" charset="2"/>
              <a:buNone/>
              <a:defRPr/>
            </a:pPr>
            <a:r>
              <a:rPr lang="it-IT" sz="2400" b="1" dirty="0">
                <a:solidFill>
                  <a:schemeClr val="accent2"/>
                </a:solidFill>
              </a:rPr>
              <a:t>Capo II (Linee guida sulle norme di buona fabbricazione)</a:t>
            </a:r>
          </a:p>
          <a:p>
            <a:pPr marL="376238" indent="-376238" algn="ctr">
              <a:spcBef>
                <a:spcPct val="20000"/>
              </a:spcBef>
              <a:buSzPct val="75000"/>
              <a:buFont typeface="Wingdings" pitchFamily="2" charset="2"/>
              <a:buNone/>
              <a:defRPr/>
            </a:pPr>
            <a:r>
              <a:rPr lang="it-IT" sz="2400" b="1" dirty="0">
                <a:solidFill>
                  <a:schemeClr val="accent2"/>
                </a:solidFill>
              </a:rPr>
              <a:t>Art. 69 (Appalto di operazioni)</a:t>
            </a:r>
          </a:p>
          <a:p>
            <a:pPr marL="376238" indent="-376238" algn="ctr">
              <a:spcBef>
                <a:spcPct val="20000"/>
              </a:spcBef>
              <a:buSzPct val="75000"/>
              <a:buFont typeface="Wingdings" pitchFamily="2" charset="2"/>
              <a:buNone/>
              <a:defRPr/>
            </a:pPr>
            <a:endParaRPr lang="it-IT" sz="2000" dirty="0">
              <a:solidFill>
                <a:srgbClr val="0000FF"/>
              </a:solidFill>
            </a:endParaRPr>
          </a:p>
          <a:p>
            <a:pPr algn="just">
              <a:spcBef>
                <a:spcPct val="20000"/>
              </a:spcBef>
              <a:buSzPct val="75000"/>
              <a:defRPr/>
            </a:pPr>
            <a:r>
              <a:rPr lang="it-IT" sz="2000" b="0" dirty="0"/>
              <a:t>Ogni operazione di importazione, di produzione o operazione collegata, affidata contrattualmente a terzi, </a:t>
            </a:r>
            <a:r>
              <a:rPr lang="it-IT" sz="2000" u="sng" dirty="0"/>
              <a:t>forma oggetto di un contratto scritto</a:t>
            </a:r>
          </a:p>
          <a:p>
            <a:pPr marL="457200" indent="-457200" algn="just">
              <a:spcBef>
                <a:spcPct val="20000"/>
              </a:spcBef>
              <a:buSzPct val="75000"/>
              <a:buFont typeface="Wingdings" pitchFamily="2" charset="2"/>
              <a:buAutoNum type="arabicPeriod"/>
              <a:defRPr/>
            </a:pPr>
            <a:endParaRPr lang="it-IT" sz="2000" u="sng" dirty="0"/>
          </a:p>
          <a:p>
            <a:pPr algn="just">
              <a:spcBef>
                <a:spcPct val="20000"/>
              </a:spcBef>
              <a:buSzPct val="75000"/>
              <a:defRPr/>
            </a:pPr>
            <a:r>
              <a:rPr lang="it-IT" sz="2000" b="0" dirty="0"/>
              <a:t>Proprio a fronte della globalità del mercato farmaceutico, nel 2022, è stato emesso un nuovo Annex (</a:t>
            </a:r>
            <a:r>
              <a:rPr lang="it-IT" sz="2000" dirty="0"/>
              <a:t>Annex 21 - </a:t>
            </a:r>
            <a:r>
              <a:rPr lang="it-IT" sz="2000" dirty="0" err="1"/>
              <a:t>Importation</a:t>
            </a:r>
            <a:r>
              <a:rPr lang="it-IT" sz="2000" dirty="0"/>
              <a:t> of </a:t>
            </a:r>
            <a:r>
              <a:rPr lang="it-IT" sz="2000" dirty="0" err="1"/>
              <a:t>medicinal</a:t>
            </a:r>
            <a:r>
              <a:rPr lang="it-IT" sz="2000" dirty="0"/>
              <a:t> products</a:t>
            </a:r>
            <a:r>
              <a:rPr lang="it-IT" sz="2000" b="0" dirty="0"/>
              <a:t>), volto a regolamentare le attività di importazione, le attività di certificazione del lotto che deve essere svolta da una Persona Qualificata Europea e le relative responsabilità delle aziende (titolare AIC vs produttore vs  importatore)</a:t>
            </a:r>
            <a:endParaRPr lang="it-IT" sz="2000" b="0" dirty="0">
              <a:solidFill>
                <a:schemeClr val="accent4"/>
              </a:solidFill>
            </a:endParaRPr>
          </a:p>
        </p:txBody>
      </p:sp>
    </p:spTree>
    <p:extLst>
      <p:ext uri="{BB962C8B-B14F-4D97-AF65-F5344CB8AC3E}">
        <p14:creationId xmlns:p14="http://schemas.microsoft.com/office/powerpoint/2010/main" val="26362339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0">
            <a:extLst>
              <a:ext uri="{FF2B5EF4-FFF2-40B4-BE49-F238E27FC236}">
                <a16:creationId xmlns:a16="http://schemas.microsoft.com/office/drawing/2014/main" id="{CB051AB3-4C33-CCC5-F699-BDDD8AC10377}"/>
              </a:ext>
            </a:extLst>
          </p:cNvPr>
          <p:cNvSpPr txBox="1">
            <a:spLocks noChangeArrowheads="1"/>
          </p:cNvSpPr>
          <p:nvPr/>
        </p:nvSpPr>
        <p:spPr bwMode="auto">
          <a:xfrm>
            <a:off x="1731963" y="1100559"/>
            <a:ext cx="8423275" cy="3490186"/>
          </a:xfrm>
          <a:prstGeom prst="rect">
            <a:avLst/>
          </a:prstGeom>
          <a:noFill/>
          <a:ln w="9525">
            <a:noFill/>
            <a:miter lim="800000"/>
            <a:headEnd/>
            <a:tailEnd/>
          </a:ln>
        </p:spPr>
        <p:txBody>
          <a:bodyPr>
            <a:spAutoFit/>
          </a:bodyPr>
          <a:lstStyle/>
          <a:p>
            <a:pPr marL="376238" indent="-376238" algn="ctr">
              <a:spcBef>
                <a:spcPct val="20000"/>
              </a:spcBef>
              <a:buSzPct val="75000"/>
              <a:buFont typeface="Wingdings" pitchFamily="2" charset="2"/>
              <a:buNone/>
              <a:defRPr/>
            </a:pPr>
            <a:r>
              <a:rPr lang="it-IT" sz="2400" b="1" dirty="0">
                <a:solidFill>
                  <a:schemeClr val="accent2"/>
                </a:solidFill>
              </a:rPr>
              <a:t>Titolo V</a:t>
            </a:r>
          </a:p>
          <a:p>
            <a:pPr marL="376238" indent="-376238" algn="ctr">
              <a:spcBef>
                <a:spcPct val="20000"/>
              </a:spcBef>
              <a:buSzPct val="75000"/>
              <a:buFont typeface="Wingdings" pitchFamily="2" charset="2"/>
              <a:buNone/>
              <a:defRPr/>
            </a:pPr>
            <a:r>
              <a:rPr lang="it-IT" sz="2400" b="1" dirty="0">
                <a:solidFill>
                  <a:schemeClr val="accent2"/>
                </a:solidFill>
              </a:rPr>
              <a:t>Art. 77 (Contenuto del foglietto </a:t>
            </a:r>
            <a:r>
              <a:rPr lang="it-IT" sz="2400" b="1" dirty="0" err="1">
                <a:solidFill>
                  <a:schemeClr val="accent2"/>
                </a:solidFill>
              </a:rPr>
              <a:t>ill.vo</a:t>
            </a:r>
            <a:r>
              <a:rPr lang="it-IT" sz="2400" b="1" dirty="0">
                <a:solidFill>
                  <a:schemeClr val="accent2"/>
                </a:solidFill>
              </a:rPr>
              <a:t>)</a:t>
            </a:r>
          </a:p>
          <a:p>
            <a:pPr marL="376238" indent="-376238" algn="ctr">
              <a:spcBef>
                <a:spcPct val="20000"/>
              </a:spcBef>
              <a:buSzPct val="75000"/>
              <a:buFont typeface="Wingdings" pitchFamily="2" charset="2"/>
              <a:buNone/>
              <a:defRPr/>
            </a:pPr>
            <a:endParaRPr lang="it-IT" sz="2400" dirty="0">
              <a:solidFill>
                <a:srgbClr val="0000FF"/>
              </a:solidFill>
            </a:endParaRPr>
          </a:p>
          <a:p>
            <a:pPr marL="376238" indent="-376238" algn="just">
              <a:spcBef>
                <a:spcPct val="20000"/>
              </a:spcBef>
              <a:buSzPct val="75000"/>
              <a:buFont typeface="Wingdings" pitchFamily="2" charset="2"/>
              <a:buNone/>
              <a:defRPr/>
            </a:pPr>
            <a:r>
              <a:rPr lang="it-IT" sz="2400" b="0" dirty="0"/>
              <a:t>1,f,6.  </a:t>
            </a:r>
            <a:r>
              <a:rPr lang="it-IT" sz="2400" dirty="0"/>
              <a:t>il nome e l'indirizzo del titolare dell'AIC</a:t>
            </a:r>
          </a:p>
          <a:p>
            <a:pPr marL="376238" indent="-376238" algn="just">
              <a:spcBef>
                <a:spcPct val="20000"/>
              </a:spcBef>
              <a:buSzPct val="75000"/>
              <a:buFont typeface="Wingdings" pitchFamily="2" charset="2"/>
              <a:buNone/>
              <a:defRPr/>
            </a:pPr>
            <a:endParaRPr lang="it-IT" sz="2400" b="0" dirty="0"/>
          </a:p>
          <a:p>
            <a:pPr marL="376238" indent="-376238" algn="just">
              <a:spcBef>
                <a:spcPct val="20000"/>
              </a:spcBef>
              <a:buSzPct val="75000"/>
              <a:buFont typeface="Wingdings" pitchFamily="2" charset="2"/>
              <a:buNone/>
              <a:defRPr/>
            </a:pPr>
            <a:r>
              <a:rPr lang="it-IT" sz="2400" b="0" dirty="0"/>
              <a:t>1,f,7. </a:t>
            </a:r>
            <a:r>
              <a:rPr lang="it-IT" sz="2400" dirty="0"/>
              <a:t>il nome e l'indirizzo del produttore (responsabile del rilascio dei lotti)</a:t>
            </a:r>
          </a:p>
          <a:p>
            <a:pPr marL="376238" indent="-376238" algn="just">
              <a:spcBef>
                <a:spcPct val="20000"/>
              </a:spcBef>
              <a:buSzPct val="75000"/>
              <a:buFont typeface="Wingdings" pitchFamily="2" charset="2"/>
              <a:buNone/>
              <a:defRPr/>
            </a:pPr>
            <a:r>
              <a:rPr lang="it-IT" sz="2400" dirty="0"/>
              <a:t> </a:t>
            </a:r>
          </a:p>
        </p:txBody>
      </p:sp>
      <p:grpSp>
        <p:nvGrpSpPr>
          <p:cNvPr id="3" name="Gruppo 2">
            <a:extLst>
              <a:ext uri="{FF2B5EF4-FFF2-40B4-BE49-F238E27FC236}">
                <a16:creationId xmlns:a16="http://schemas.microsoft.com/office/drawing/2014/main" id="{1E02DC80-0411-A952-0F14-679E626D5751}"/>
              </a:ext>
            </a:extLst>
          </p:cNvPr>
          <p:cNvGrpSpPr/>
          <p:nvPr/>
        </p:nvGrpSpPr>
        <p:grpSpPr>
          <a:xfrm>
            <a:off x="0" y="0"/>
            <a:ext cx="12192000" cy="429208"/>
            <a:chOff x="0" y="0"/>
            <a:chExt cx="12192000" cy="429208"/>
          </a:xfrm>
        </p:grpSpPr>
        <p:sp>
          <p:nvSpPr>
            <p:cNvPr id="4" name="Rettangolo 3">
              <a:extLst>
                <a:ext uri="{FF2B5EF4-FFF2-40B4-BE49-F238E27FC236}">
                  <a16:creationId xmlns:a16="http://schemas.microsoft.com/office/drawing/2014/main" id="{AEE08600-AD8C-4AB9-B93B-8EEACE6965E2}"/>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017E849D-6506-6E84-8156-6B5E8B0273DD}"/>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LA NORMATIVA</a:t>
              </a:r>
            </a:p>
          </p:txBody>
        </p:sp>
      </p:grpSp>
    </p:spTree>
    <p:extLst>
      <p:ext uri="{BB962C8B-B14F-4D97-AF65-F5344CB8AC3E}">
        <p14:creationId xmlns:p14="http://schemas.microsoft.com/office/powerpoint/2010/main" val="2043305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E4D6EB91-0991-55B4-872A-8A3D0336647C}"/>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27005DF5-0622-7EEC-27AB-C111644162E3}"/>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328B0B57-C18B-A53F-6815-AFA2D3C830C1}"/>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MERCATO</a:t>
              </a:r>
            </a:p>
          </p:txBody>
        </p:sp>
      </p:grpSp>
      <p:sp>
        <p:nvSpPr>
          <p:cNvPr id="5" name="CasellaDiTesto 4">
            <a:extLst>
              <a:ext uri="{FF2B5EF4-FFF2-40B4-BE49-F238E27FC236}">
                <a16:creationId xmlns:a16="http://schemas.microsoft.com/office/drawing/2014/main" id="{533764E7-195B-BC59-CA89-33AB006FCE70}"/>
              </a:ext>
            </a:extLst>
          </p:cNvPr>
          <p:cNvSpPr txBox="1"/>
          <p:nvPr/>
        </p:nvSpPr>
        <p:spPr>
          <a:xfrm>
            <a:off x="3834882" y="774442"/>
            <a:ext cx="6690049" cy="461665"/>
          </a:xfrm>
          <a:prstGeom prst="rect">
            <a:avLst/>
          </a:prstGeom>
          <a:noFill/>
        </p:spPr>
        <p:txBody>
          <a:bodyPr wrap="square" rtlCol="0">
            <a:spAutoFit/>
          </a:bodyPr>
          <a:lstStyle/>
          <a:p>
            <a:r>
              <a:rPr lang="it-IT" sz="2400" dirty="0"/>
              <a:t>TOP 10 WORLD PHARMA MARKET</a:t>
            </a:r>
          </a:p>
        </p:txBody>
      </p:sp>
      <p:graphicFrame>
        <p:nvGraphicFramePr>
          <p:cNvPr id="6" name="Tabella 5">
            <a:extLst>
              <a:ext uri="{FF2B5EF4-FFF2-40B4-BE49-F238E27FC236}">
                <a16:creationId xmlns:a16="http://schemas.microsoft.com/office/drawing/2014/main" id="{BCAA776E-E0BE-790A-F469-5C1AB7F92628}"/>
              </a:ext>
            </a:extLst>
          </p:cNvPr>
          <p:cNvGraphicFramePr>
            <a:graphicFrameLocks noGrp="1"/>
          </p:cNvGraphicFramePr>
          <p:nvPr>
            <p:extLst>
              <p:ext uri="{D42A27DB-BD31-4B8C-83A1-F6EECF244321}">
                <p14:modId xmlns:p14="http://schemas.microsoft.com/office/powerpoint/2010/main" val="4207892618"/>
              </p:ext>
            </p:extLst>
          </p:nvPr>
        </p:nvGraphicFramePr>
        <p:xfrm>
          <a:off x="2480517" y="1153320"/>
          <a:ext cx="8175625" cy="4551360"/>
        </p:xfrm>
        <a:graphic>
          <a:graphicData uri="http://schemas.openxmlformats.org/drawingml/2006/table">
            <a:tbl>
              <a:tblPr/>
              <a:tblGrid>
                <a:gridCol w="1385127">
                  <a:extLst>
                    <a:ext uri="{9D8B030D-6E8A-4147-A177-3AD203B41FA5}">
                      <a16:colId xmlns:a16="http://schemas.microsoft.com/office/drawing/2014/main" val="20000"/>
                    </a:ext>
                  </a:extLst>
                </a:gridCol>
                <a:gridCol w="1385127">
                  <a:extLst>
                    <a:ext uri="{9D8B030D-6E8A-4147-A177-3AD203B41FA5}">
                      <a16:colId xmlns:a16="http://schemas.microsoft.com/office/drawing/2014/main" val="20001"/>
                    </a:ext>
                  </a:extLst>
                </a:gridCol>
                <a:gridCol w="1385127">
                  <a:extLst>
                    <a:ext uri="{9D8B030D-6E8A-4147-A177-3AD203B41FA5}">
                      <a16:colId xmlns:a16="http://schemas.microsoft.com/office/drawing/2014/main" val="20002"/>
                    </a:ext>
                  </a:extLst>
                </a:gridCol>
                <a:gridCol w="1385127">
                  <a:extLst>
                    <a:ext uri="{9D8B030D-6E8A-4147-A177-3AD203B41FA5}">
                      <a16:colId xmlns:a16="http://schemas.microsoft.com/office/drawing/2014/main" val="20003"/>
                    </a:ext>
                  </a:extLst>
                </a:gridCol>
                <a:gridCol w="1424273">
                  <a:extLst>
                    <a:ext uri="{9D8B030D-6E8A-4147-A177-3AD203B41FA5}">
                      <a16:colId xmlns:a16="http://schemas.microsoft.com/office/drawing/2014/main" val="20004"/>
                    </a:ext>
                  </a:extLst>
                </a:gridCol>
                <a:gridCol w="1210844">
                  <a:extLst>
                    <a:ext uri="{9D8B030D-6E8A-4147-A177-3AD203B41FA5}">
                      <a16:colId xmlns:a16="http://schemas.microsoft.com/office/drawing/2014/main" val="20005"/>
                    </a:ext>
                  </a:extLst>
                </a:gridCol>
              </a:tblGrid>
              <a:tr h="398948">
                <a:tc>
                  <a:txBody>
                    <a:bodyPr/>
                    <a:lstStyle/>
                    <a:p>
                      <a:pPr algn="ctr" fontAlgn="b"/>
                      <a:endParaRPr lang="it-IT" sz="1600" b="1" i="1"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ctr" fontAlgn="b"/>
                      <a:endParaRPr lang="it-IT" sz="1600" b="1" i="1"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ctr" fontAlgn="b"/>
                      <a:endParaRPr lang="it-IT" sz="1600" b="1" i="1"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ctr" fontAlgn="b"/>
                      <a:endParaRPr lang="it-IT" sz="1600" b="1" i="1"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ctr" fontAlgn="b"/>
                      <a:endParaRPr lang="it-IT" sz="1600" b="1" i="1" u="none" strike="noStrike" dirty="0">
                        <a:solidFill>
                          <a:srgbClr val="000000"/>
                        </a:solidFill>
                        <a:latin typeface="+mn-lt"/>
                      </a:endParaRPr>
                    </a:p>
                  </a:txBody>
                  <a:tcPr marL="9525" marR="9525" marT="9525" marB="0" anchor="b">
                    <a:lnL>
                      <a:noFill/>
                    </a:lnL>
                    <a:lnR>
                      <a:noFill/>
                    </a:lnR>
                    <a:lnT>
                      <a:noFill/>
                    </a:lnT>
                    <a:lnB>
                      <a:noFill/>
                    </a:lnB>
                  </a:tcPr>
                </a:tc>
                <a:tc>
                  <a:txBody>
                    <a:bodyPr/>
                    <a:lstStyle/>
                    <a:p>
                      <a:pPr algn="ctr" fontAlgn="b"/>
                      <a:endParaRPr lang="it-IT" sz="1600" b="1" i="1" u="none" strike="noStrike" dirty="0">
                        <a:solidFill>
                          <a:srgbClr val="000000"/>
                        </a:solidFill>
                        <a:latin typeface="+mn-lt"/>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377492">
                <a:tc>
                  <a:txBody>
                    <a:bodyPr/>
                    <a:lstStyle/>
                    <a:p>
                      <a:pPr algn="ctr" rtl="0" fontAlgn="b"/>
                      <a:r>
                        <a:rPr lang="it-IT" sz="1600" b="1" i="1" u="none" strike="noStrike" dirty="0">
                          <a:solidFill>
                            <a:srgbClr val="000000"/>
                          </a:solidFill>
                          <a:effectLst/>
                          <a:latin typeface="+mn-lt"/>
                        </a:rPr>
                        <a:t>2005</a:t>
                      </a:r>
                    </a:p>
                  </a:txBody>
                  <a:tcPr marL="7620" marR="7620" marT="7620" marB="0" anchor="b">
                    <a:lnL>
                      <a:noFill/>
                    </a:lnL>
                    <a:lnR>
                      <a:noFill/>
                    </a:lnR>
                    <a:lnT>
                      <a:noFill/>
                    </a:lnT>
                    <a:lnB>
                      <a:noFill/>
                    </a:lnB>
                  </a:tcPr>
                </a:tc>
                <a:tc>
                  <a:txBody>
                    <a:bodyPr/>
                    <a:lstStyle/>
                    <a:p>
                      <a:pPr algn="ctr" rtl="0" fontAlgn="b"/>
                      <a:r>
                        <a:rPr lang="it-IT" sz="1600" b="1" i="1" u="none" strike="noStrike" dirty="0">
                          <a:solidFill>
                            <a:srgbClr val="000000"/>
                          </a:solidFill>
                          <a:effectLst/>
                          <a:latin typeface="+mn-lt"/>
                        </a:rPr>
                        <a:t>2015</a:t>
                      </a:r>
                    </a:p>
                  </a:txBody>
                  <a:tcPr marL="7620" marR="7620" marT="7620" marB="0" anchor="b">
                    <a:lnL>
                      <a:noFill/>
                    </a:lnL>
                    <a:lnR>
                      <a:noFill/>
                    </a:lnR>
                    <a:lnT>
                      <a:noFill/>
                    </a:lnT>
                    <a:lnB>
                      <a:noFill/>
                    </a:lnB>
                  </a:tcPr>
                </a:tc>
                <a:tc>
                  <a:txBody>
                    <a:bodyPr/>
                    <a:lstStyle/>
                    <a:p>
                      <a:pPr algn="ctr" rtl="0" fontAlgn="b"/>
                      <a:r>
                        <a:rPr lang="it-IT" sz="1600" b="1" i="1" u="none" strike="noStrike" dirty="0">
                          <a:solidFill>
                            <a:srgbClr val="000000"/>
                          </a:solidFill>
                          <a:effectLst/>
                          <a:latin typeface="+mn-lt"/>
                        </a:rPr>
                        <a:t>2018</a:t>
                      </a:r>
                    </a:p>
                  </a:txBody>
                  <a:tcPr marL="7620" marR="7620" marT="7620" marB="0" anchor="b">
                    <a:lnL>
                      <a:noFill/>
                    </a:lnL>
                    <a:lnR>
                      <a:noFill/>
                    </a:lnR>
                    <a:lnT>
                      <a:noFill/>
                    </a:lnT>
                    <a:lnB>
                      <a:noFill/>
                    </a:lnB>
                  </a:tcPr>
                </a:tc>
                <a:tc>
                  <a:txBody>
                    <a:bodyPr/>
                    <a:lstStyle/>
                    <a:p>
                      <a:pPr algn="ctr" rtl="0" fontAlgn="b"/>
                      <a:r>
                        <a:rPr lang="it-IT" sz="1600" b="1" i="1" u="none" strike="noStrike">
                          <a:solidFill>
                            <a:srgbClr val="000000"/>
                          </a:solidFill>
                          <a:effectLst/>
                          <a:latin typeface="+mn-lt"/>
                        </a:rPr>
                        <a:t>2021</a:t>
                      </a:r>
                    </a:p>
                  </a:txBody>
                  <a:tcPr marL="7620" marR="7620" marT="7620" marB="0" anchor="b">
                    <a:lnL>
                      <a:noFill/>
                    </a:lnL>
                    <a:lnR>
                      <a:noFill/>
                    </a:lnR>
                    <a:lnT>
                      <a:noFill/>
                    </a:lnT>
                    <a:lnB>
                      <a:noFill/>
                    </a:lnB>
                  </a:tcPr>
                </a:tc>
                <a:tc gridSpan="2">
                  <a:txBody>
                    <a:bodyPr/>
                    <a:lstStyle/>
                    <a:p>
                      <a:pPr algn="l" fontAlgn="b"/>
                      <a:r>
                        <a:rPr lang="it-IT" sz="1400" b="1" i="0" u="none" strike="noStrike" dirty="0">
                          <a:solidFill>
                            <a:srgbClr val="000000"/>
                          </a:solidFill>
                          <a:effectLst/>
                          <a:latin typeface="+mn-lt"/>
                        </a:rPr>
                        <a:t>% </a:t>
                      </a:r>
                      <a:r>
                        <a:rPr lang="it-IT" sz="1400" b="1" i="0" u="none" strike="noStrike" dirty="0" err="1">
                          <a:solidFill>
                            <a:srgbClr val="000000"/>
                          </a:solidFill>
                          <a:effectLst/>
                          <a:latin typeface="+mn-lt"/>
                        </a:rPr>
                        <a:t>growth</a:t>
                      </a:r>
                      <a:r>
                        <a:rPr lang="it-IT" sz="1400" b="1" i="0" u="none" strike="noStrike" dirty="0">
                          <a:solidFill>
                            <a:srgbClr val="000000"/>
                          </a:solidFill>
                          <a:effectLst/>
                          <a:latin typeface="+mn-lt"/>
                        </a:rPr>
                        <a:t> over 2019</a:t>
                      </a:r>
                    </a:p>
                  </a:txBody>
                  <a:tcPr marL="7620" marR="7620" marT="7620" marB="0" anchor="b">
                    <a:lnL>
                      <a:noFill/>
                    </a:lnL>
                    <a:lnR>
                      <a:noFill/>
                    </a:lnR>
                    <a:lnT>
                      <a:noFill/>
                    </a:lnT>
                    <a:lnB>
                      <a:noFill/>
                    </a:lnB>
                  </a:tcPr>
                </a:tc>
                <a:tc hMerge="1">
                  <a:txBody>
                    <a:bodyPr/>
                    <a:lstStyle/>
                    <a:p>
                      <a:endParaRPr lang="it-IT"/>
                    </a:p>
                  </a:txBody>
                  <a:tcPr>
                    <a:lnL>
                      <a:noFill/>
                    </a:lnL>
                    <a:lnR>
                      <a:noFill/>
                    </a:lnR>
                    <a:lnT>
                      <a:noFill/>
                    </a:lnT>
                    <a:lnB>
                      <a:noFill/>
                    </a:lnB>
                  </a:tcPr>
                </a:tc>
                <a:extLst>
                  <a:ext uri="{0D108BD9-81ED-4DB2-BD59-A6C34878D82A}">
                    <a16:rowId xmlns:a16="http://schemas.microsoft.com/office/drawing/2014/main" val="10001"/>
                  </a:ext>
                </a:extLst>
              </a:tr>
              <a:tr h="377492">
                <a:tc>
                  <a:txBody>
                    <a:bodyPr/>
                    <a:lstStyle/>
                    <a:p>
                      <a:pPr algn="l" rtl="0" fontAlgn="b"/>
                      <a:r>
                        <a:rPr lang="it-IT" sz="1600" b="0" i="0" u="none" strike="noStrike">
                          <a:solidFill>
                            <a:srgbClr val="000000"/>
                          </a:solidFill>
                          <a:effectLst/>
                          <a:latin typeface="+mn-lt"/>
                        </a:rPr>
                        <a:t>1 USA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FF"/>
                          </a:solidFill>
                          <a:effectLst/>
                          <a:latin typeface="+mn-lt"/>
                        </a:rPr>
                        <a:t>1 USA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FF"/>
                          </a:solidFill>
                          <a:effectLst/>
                          <a:latin typeface="+mn-lt"/>
                        </a:rPr>
                        <a:t>1 USA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FF"/>
                          </a:solidFill>
                          <a:effectLst/>
                          <a:latin typeface="+mn-lt"/>
                        </a:rPr>
                        <a:t>1 USA  =</a:t>
                      </a:r>
                    </a:p>
                  </a:txBody>
                  <a:tcPr marL="7620" marR="7620" marT="7620" marB="0" anchor="b">
                    <a:lnL>
                      <a:noFill/>
                    </a:lnL>
                    <a:lnR>
                      <a:noFill/>
                    </a:lnR>
                    <a:lnT>
                      <a:noFill/>
                    </a:lnT>
                    <a:lnB>
                      <a:noFill/>
                    </a:lnB>
                  </a:tcPr>
                </a:tc>
                <a:tc>
                  <a:txBody>
                    <a:bodyPr/>
                    <a:lstStyle/>
                    <a:p>
                      <a:pPr algn="ctr" fontAlgn="ctr"/>
                      <a:r>
                        <a:rPr lang="it-IT" sz="1600" b="1" i="0" u="none" strike="noStrike">
                          <a:solidFill>
                            <a:srgbClr val="FF0000"/>
                          </a:solidFill>
                          <a:effectLst/>
                          <a:latin typeface="+mn-lt"/>
                        </a:rPr>
                        <a:t>+6</a:t>
                      </a:r>
                    </a:p>
                  </a:txBody>
                  <a:tcPr marL="7620" marR="7620" marT="7620" marB="0" anchor="ctr">
                    <a:lnL>
                      <a:noFill/>
                    </a:lnL>
                    <a:lnR>
                      <a:noFill/>
                    </a:lnR>
                    <a:lnT>
                      <a:noFill/>
                    </a:lnT>
                    <a:lnB>
                      <a:noFill/>
                    </a:lnB>
                  </a:tcPr>
                </a:tc>
                <a:tc>
                  <a:txBody>
                    <a:bodyPr/>
                    <a:lstStyle/>
                    <a:p>
                      <a:pPr algn="l" fontAlgn="b"/>
                      <a:endParaRPr lang="it-IT" sz="1400" b="0" i="0" u="none" strike="noStrike">
                        <a:solidFill>
                          <a:srgbClr val="000000"/>
                        </a:solidFill>
                        <a:effectLst/>
                        <a:latin typeface="+mn-lt"/>
                      </a:endParaRPr>
                    </a:p>
                  </a:txBody>
                  <a:tcPr marL="7620" marR="7620" marT="7620" marB="0" anchor="b">
                    <a:lnL>
                      <a:noFill/>
                    </a:lnL>
                    <a:lnR>
                      <a:noFill/>
                    </a:lnR>
                    <a:lnT>
                      <a:noFill/>
                    </a:lnT>
                    <a:lnB>
                      <a:noFill/>
                    </a:lnB>
                  </a:tcPr>
                </a:tc>
                <a:extLst>
                  <a:ext uri="{0D108BD9-81ED-4DB2-BD59-A6C34878D82A}">
                    <a16:rowId xmlns:a16="http://schemas.microsoft.com/office/drawing/2014/main" val="10002"/>
                  </a:ext>
                </a:extLst>
              </a:tr>
              <a:tr h="377492">
                <a:tc>
                  <a:txBody>
                    <a:bodyPr/>
                    <a:lstStyle/>
                    <a:p>
                      <a:pPr algn="l" rtl="0" fontAlgn="b"/>
                      <a:r>
                        <a:rPr lang="it-IT" sz="1600" b="0" i="0" u="none" strike="noStrike">
                          <a:solidFill>
                            <a:srgbClr val="000000"/>
                          </a:solidFill>
                          <a:effectLst/>
                          <a:latin typeface="+mn-lt"/>
                        </a:rPr>
                        <a:t>2 JAPAN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FF0000"/>
                          </a:solidFill>
                          <a:effectLst/>
                          <a:latin typeface="+mn-lt"/>
                        </a:rPr>
                        <a:t>2</a:t>
                      </a:r>
                      <a:r>
                        <a:rPr lang="it-IT" sz="1600" b="0" i="0" u="none" strike="noStrike">
                          <a:solidFill>
                            <a:srgbClr val="0000FF"/>
                          </a:solidFill>
                          <a:effectLst/>
                          <a:latin typeface="+mn-lt"/>
                        </a:rPr>
                        <a:t> </a:t>
                      </a:r>
                      <a:r>
                        <a:rPr lang="it-IT" sz="1600" b="0" i="0" u="none" strike="noStrike">
                          <a:solidFill>
                            <a:srgbClr val="FF0000"/>
                          </a:solidFill>
                          <a:effectLst/>
                          <a:latin typeface="+mn-lt"/>
                        </a:rPr>
                        <a:t>CHINA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FF"/>
                          </a:solidFill>
                          <a:effectLst/>
                          <a:latin typeface="+mn-lt"/>
                        </a:rPr>
                        <a:t>2 CHINA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FF"/>
                          </a:solidFill>
                          <a:effectLst/>
                          <a:latin typeface="+mn-lt"/>
                        </a:rPr>
                        <a:t>2 CHINA =</a:t>
                      </a:r>
                    </a:p>
                  </a:txBody>
                  <a:tcPr marL="7620" marR="7620" marT="7620" marB="0" anchor="b">
                    <a:lnL>
                      <a:noFill/>
                    </a:lnL>
                    <a:lnR>
                      <a:noFill/>
                    </a:lnR>
                    <a:lnT>
                      <a:noFill/>
                    </a:lnT>
                    <a:lnB>
                      <a:noFill/>
                    </a:lnB>
                  </a:tcPr>
                </a:tc>
                <a:tc>
                  <a:txBody>
                    <a:bodyPr/>
                    <a:lstStyle/>
                    <a:p>
                      <a:pPr algn="ctr" fontAlgn="ctr"/>
                      <a:r>
                        <a:rPr lang="it-IT" sz="1600" b="1" i="0" u="none" strike="noStrike">
                          <a:solidFill>
                            <a:srgbClr val="000000"/>
                          </a:solidFill>
                          <a:effectLst/>
                          <a:latin typeface="+mn-lt"/>
                        </a:rPr>
                        <a:t>-2,4</a:t>
                      </a:r>
                    </a:p>
                  </a:txBody>
                  <a:tcPr marL="7620" marR="7620" marT="7620" marB="0" anchor="ctr">
                    <a:lnL>
                      <a:noFill/>
                    </a:lnL>
                    <a:lnR>
                      <a:noFill/>
                    </a:lnR>
                    <a:lnT>
                      <a:noFill/>
                    </a:lnT>
                    <a:lnB>
                      <a:noFill/>
                    </a:lnB>
                  </a:tcPr>
                </a:tc>
                <a:tc>
                  <a:txBody>
                    <a:bodyPr/>
                    <a:lstStyle/>
                    <a:p>
                      <a:pPr algn="l" fontAlgn="b"/>
                      <a:endParaRPr lang="it-IT" sz="1400" b="0" i="0" u="none" strike="noStrike">
                        <a:solidFill>
                          <a:srgbClr val="000000"/>
                        </a:solidFill>
                        <a:effectLst/>
                        <a:latin typeface="+mn-lt"/>
                      </a:endParaRPr>
                    </a:p>
                  </a:txBody>
                  <a:tcPr marL="7620" marR="7620" marT="7620" marB="0" anchor="b">
                    <a:lnL>
                      <a:noFill/>
                    </a:lnL>
                    <a:lnR>
                      <a:noFill/>
                    </a:lnR>
                    <a:lnT>
                      <a:noFill/>
                    </a:lnT>
                    <a:lnB>
                      <a:noFill/>
                    </a:lnB>
                  </a:tcPr>
                </a:tc>
                <a:extLst>
                  <a:ext uri="{0D108BD9-81ED-4DB2-BD59-A6C34878D82A}">
                    <a16:rowId xmlns:a16="http://schemas.microsoft.com/office/drawing/2014/main" val="10003"/>
                  </a:ext>
                </a:extLst>
              </a:tr>
              <a:tr h="377492">
                <a:tc>
                  <a:txBody>
                    <a:bodyPr/>
                    <a:lstStyle/>
                    <a:p>
                      <a:pPr algn="l" rtl="0" fontAlgn="b"/>
                      <a:r>
                        <a:rPr lang="it-IT" sz="1600" b="0" i="0" u="none" strike="noStrike">
                          <a:solidFill>
                            <a:srgbClr val="000000"/>
                          </a:solidFill>
                          <a:effectLst/>
                          <a:latin typeface="+mn-lt"/>
                        </a:rPr>
                        <a:t>3 GERMANY</a:t>
                      </a:r>
                    </a:p>
                  </a:txBody>
                  <a:tcPr marL="7620" marR="7620" marT="7620" marB="0" anchor="b">
                    <a:lnL>
                      <a:noFill/>
                    </a:lnL>
                    <a:lnR>
                      <a:noFill/>
                    </a:lnR>
                    <a:lnT>
                      <a:noFill/>
                    </a:lnT>
                    <a:lnB>
                      <a:noFill/>
                    </a:lnB>
                  </a:tcPr>
                </a:tc>
                <a:tc>
                  <a:txBody>
                    <a:bodyPr/>
                    <a:lstStyle/>
                    <a:p>
                      <a:pPr algn="l" rtl="0" fontAlgn="b"/>
                      <a:r>
                        <a:rPr lang="it-IT" sz="1600" b="0" i="0" u="none" strike="noStrike" dirty="0">
                          <a:solidFill>
                            <a:srgbClr val="000000"/>
                          </a:solidFill>
                          <a:effectLst/>
                          <a:latin typeface="+mn-lt"/>
                        </a:rPr>
                        <a:t>3 JAPAN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FF"/>
                          </a:solidFill>
                          <a:effectLst/>
                          <a:latin typeface="+mn-lt"/>
                        </a:rPr>
                        <a:t>3 JAPAN =</a:t>
                      </a:r>
                    </a:p>
                  </a:txBody>
                  <a:tcPr marL="7620" marR="7620" marT="7620" marB="0" anchor="b">
                    <a:lnL>
                      <a:noFill/>
                    </a:lnL>
                    <a:lnR>
                      <a:noFill/>
                    </a:lnR>
                    <a:lnT>
                      <a:noFill/>
                    </a:lnT>
                    <a:lnB>
                      <a:noFill/>
                    </a:lnB>
                  </a:tcPr>
                </a:tc>
                <a:tc>
                  <a:txBody>
                    <a:bodyPr/>
                    <a:lstStyle/>
                    <a:p>
                      <a:pPr algn="l" rtl="0" fontAlgn="b"/>
                      <a:r>
                        <a:rPr lang="it-IT" sz="1600" b="0" i="0" u="none" strike="noStrike" dirty="0">
                          <a:solidFill>
                            <a:srgbClr val="0000FF"/>
                          </a:solidFill>
                          <a:effectLst/>
                          <a:latin typeface="+mn-lt"/>
                        </a:rPr>
                        <a:t>3 JAPAN =</a:t>
                      </a:r>
                    </a:p>
                  </a:txBody>
                  <a:tcPr marL="7620" marR="7620" marT="7620" marB="0" anchor="b">
                    <a:lnL>
                      <a:noFill/>
                    </a:lnL>
                    <a:lnR>
                      <a:noFill/>
                    </a:lnR>
                    <a:lnT>
                      <a:noFill/>
                    </a:lnT>
                    <a:lnB>
                      <a:noFill/>
                    </a:lnB>
                  </a:tcPr>
                </a:tc>
                <a:tc>
                  <a:txBody>
                    <a:bodyPr/>
                    <a:lstStyle/>
                    <a:p>
                      <a:pPr algn="ctr" fontAlgn="ctr"/>
                      <a:r>
                        <a:rPr lang="it-IT" sz="1600" b="1" i="0" u="none" strike="noStrike">
                          <a:solidFill>
                            <a:srgbClr val="000000"/>
                          </a:solidFill>
                          <a:effectLst/>
                          <a:latin typeface="+mn-lt"/>
                        </a:rPr>
                        <a:t>-1,9</a:t>
                      </a:r>
                    </a:p>
                  </a:txBody>
                  <a:tcPr marL="7620" marR="7620" marT="7620" marB="0" anchor="ctr">
                    <a:lnL>
                      <a:noFill/>
                    </a:lnL>
                    <a:lnR>
                      <a:noFill/>
                    </a:lnR>
                    <a:lnT>
                      <a:noFill/>
                    </a:lnT>
                    <a:lnB>
                      <a:noFill/>
                    </a:lnB>
                  </a:tcPr>
                </a:tc>
                <a:tc>
                  <a:txBody>
                    <a:bodyPr/>
                    <a:lstStyle/>
                    <a:p>
                      <a:pPr algn="l" fontAlgn="b"/>
                      <a:endParaRPr lang="it-IT" sz="1400" b="0" i="0" u="none" strike="noStrike">
                        <a:solidFill>
                          <a:srgbClr val="000000"/>
                        </a:solidFill>
                        <a:effectLst/>
                        <a:latin typeface="+mn-lt"/>
                      </a:endParaRPr>
                    </a:p>
                  </a:txBody>
                  <a:tcPr marL="7620" marR="7620" marT="7620" marB="0" anchor="b">
                    <a:lnL>
                      <a:noFill/>
                    </a:lnL>
                    <a:lnR>
                      <a:noFill/>
                    </a:lnR>
                    <a:lnT>
                      <a:noFill/>
                    </a:lnT>
                    <a:lnB>
                      <a:noFill/>
                    </a:lnB>
                  </a:tcPr>
                </a:tc>
                <a:extLst>
                  <a:ext uri="{0D108BD9-81ED-4DB2-BD59-A6C34878D82A}">
                    <a16:rowId xmlns:a16="http://schemas.microsoft.com/office/drawing/2014/main" val="10004"/>
                  </a:ext>
                </a:extLst>
              </a:tr>
              <a:tr h="377492">
                <a:tc>
                  <a:txBody>
                    <a:bodyPr/>
                    <a:lstStyle/>
                    <a:p>
                      <a:pPr algn="l" rtl="0" fontAlgn="b"/>
                      <a:r>
                        <a:rPr lang="it-IT" sz="1600" b="0" i="0" u="none" strike="noStrike">
                          <a:solidFill>
                            <a:srgbClr val="000000"/>
                          </a:solidFill>
                          <a:effectLst/>
                          <a:latin typeface="+mn-lt"/>
                        </a:rPr>
                        <a:t>4 FRANCE</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00"/>
                          </a:solidFill>
                          <a:effectLst/>
                          <a:latin typeface="+mn-lt"/>
                        </a:rPr>
                        <a:t>4 GERMANY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FF"/>
                          </a:solidFill>
                          <a:effectLst/>
                          <a:latin typeface="+mn-lt"/>
                        </a:rPr>
                        <a:t>4 GERMANY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FF"/>
                          </a:solidFill>
                          <a:effectLst/>
                          <a:latin typeface="+mn-lt"/>
                        </a:rPr>
                        <a:t>4 GERMANY =</a:t>
                      </a:r>
                    </a:p>
                  </a:txBody>
                  <a:tcPr marL="7620" marR="7620" marT="7620" marB="0" anchor="b">
                    <a:lnL>
                      <a:noFill/>
                    </a:lnL>
                    <a:lnR>
                      <a:noFill/>
                    </a:lnR>
                    <a:lnT>
                      <a:noFill/>
                    </a:lnT>
                    <a:lnB>
                      <a:noFill/>
                    </a:lnB>
                  </a:tcPr>
                </a:tc>
                <a:tc>
                  <a:txBody>
                    <a:bodyPr/>
                    <a:lstStyle/>
                    <a:p>
                      <a:pPr algn="ctr" fontAlgn="ctr"/>
                      <a:r>
                        <a:rPr lang="it-IT" sz="1600" b="1" i="0" u="none" strike="noStrike">
                          <a:solidFill>
                            <a:srgbClr val="FF0000"/>
                          </a:solidFill>
                          <a:effectLst/>
                          <a:latin typeface="+mn-lt"/>
                        </a:rPr>
                        <a:t>+6,7</a:t>
                      </a:r>
                    </a:p>
                  </a:txBody>
                  <a:tcPr marL="7620" marR="7620" marT="7620" marB="0" anchor="ctr">
                    <a:lnL>
                      <a:noFill/>
                    </a:lnL>
                    <a:lnR>
                      <a:noFill/>
                    </a:lnR>
                    <a:lnT>
                      <a:noFill/>
                    </a:lnT>
                    <a:lnB>
                      <a:noFill/>
                    </a:lnB>
                  </a:tcPr>
                </a:tc>
                <a:tc>
                  <a:txBody>
                    <a:bodyPr/>
                    <a:lstStyle/>
                    <a:p>
                      <a:pPr algn="l" fontAlgn="b"/>
                      <a:endParaRPr lang="it-IT" sz="1400" b="0" i="0" u="none" strike="noStrike" dirty="0">
                        <a:solidFill>
                          <a:srgbClr val="000000"/>
                        </a:solidFill>
                        <a:effectLst/>
                        <a:latin typeface="+mn-lt"/>
                      </a:endParaRPr>
                    </a:p>
                  </a:txBody>
                  <a:tcPr marL="7620" marR="7620" marT="7620" marB="0" anchor="b">
                    <a:lnL>
                      <a:noFill/>
                    </a:lnL>
                    <a:lnR>
                      <a:noFill/>
                    </a:lnR>
                    <a:lnT>
                      <a:noFill/>
                    </a:lnT>
                    <a:lnB>
                      <a:noFill/>
                    </a:lnB>
                  </a:tcPr>
                </a:tc>
                <a:extLst>
                  <a:ext uri="{0D108BD9-81ED-4DB2-BD59-A6C34878D82A}">
                    <a16:rowId xmlns:a16="http://schemas.microsoft.com/office/drawing/2014/main" val="10005"/>
                  </a:ext>
                </a:extLst>
              </a:tr>
              <a:tr h="377492">
                <a:tc>
                  <a:txBody>
                    <a:bodyPr/>
                    <a:lstStyle/>
                    <a:p>
                      <a:pPr algn="l" rtl="0" fontAlgn="b"/>
                      <a:r>
                        <a:rPr lang="it-IT" sz="1600" b="0" i="0" u="none" strike="noStrike">
                          <a:solidFill>
                            <a:srgbClr val="000000"/>
                          </a:solidFill>
                          <a:effectLst/>
                          <a:latin typeface="+mn-lt"/>
                        </a:rPr>
                        <a:t>5 ITALY</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00"/>
                          </a:solidFill>
                          <a:effectLst/>
                          <a:latin typeface="+mn-lt"/>
                        </a:rPr>
                        <a:t>5 FRANCE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FF0000"/>
                          </a:solidFill>
                          <a:effectLst/>
                          <a:latin typeface="+mn-lt"/>
                        </a:rPr>
                        <a:t>5 BRASIL ++</a:t>
                      </a:r>
                    </a:p>
                  </a:txBody>
                  <a:tcPr marL="7620" marR="7620" marT="7620" marB="0" anchor="b">
                    <a:lnL>
                      <a:noFill/>
                    </a:lnL>
                    <a:lnR>
                      <a:noFill/>
                    </a:lnR>
                    <a:lnT>
                      <a:noFill/>
                    </a:lnT>
                    <a:lnB>
                      <a:noFill/>
                    </a:lnB>
                  </a:tcPr>
                </a:tc>
                <a:tc>
                  <a:txBody>
                    <a:bodyPr/>
                    <a:lstStyle/>
                    <a:p>
                      <a:pPr algn="l" fontAlgn="b"/>
                      <a:r>
                        <a:rPr lang="it-IT" sz="1600" b="0" i="0" u="none" strike="noStrike">
                          <a:solidFill>
                            <a:srgbClr val="FF0000"/>
                          </a:solidFill>
                          <a:effectLst/>
                          <a:latin typeface="+mn-lt"/>
                        </a:rPr>
                        <a:t>5 FRANCE +</a:t>
                      </a:r>
                    </a:p>
                  </a:txBody>
                  <a:tcPr marL="7620" marR="7620" marT="7620" marB="0" anchor="b">
                    <a:lnL>
                      <a:noFill/>
                    </a:lnL>
                    <a:lnR>
                      <a:noFill/>
                    </a:lnR>
                    <a:lnT>
                      <a:noFill/>
                    </a:lnT>
                    <a:lnB>
                      <a:noFill/>
                    </a:lnB>
                  </a:tcPr>
                </a:tc>
                <a:tc>
                  <a:txBody>
                    <a:bodyPr/>
                    <a:lstStyle/>
                    <a:p>
                      <a:pPr algn="ctr" fontAlgn="ctr"/>
                      <a:r>
                        <a:rPr lang="it-IT" sz="1600" b="1" i="0" u="none" strike="noStrike">
                          <a:solidFill>
                            <a:srgbClr val="FF0000"/>
                          </a:solidFill>
                          <a:effectLst/>
                          <a:latin typeface="+mn-lt"/>
                        </a:rPr>
                        <a:t>+3,4</a:t>
                      </a:r>
                    </a:p>
                  </a:txBody>
                  <a:tcPr marL="7620" marR="7620" marT="7620" marB="0" anchor="ctr">
                    <a:lnL>
                      <a:noFill/>
                    </a:lnL>
                    <a:lnR>
                      <a:noFill/>
                    </a:lnR>
                    <a:lnT>
                      <a:noFill/>
                    </a:lnT>
                    <a:lnB>
                      <a:noFill/>
                    </a:lnB>
                  </a:tcPr>
                </a:tc>
                <a:tc>
                  <a:txBody>
                    <a:bodyPr/>
                    <a:lstStyle/>
                    <a:p>
                      <a:pPr algn="l" fontAlgn="b"/>
                      <a:endParaRPr lang="it-IT" sz="1400" b="0" i="0" u="none" strike="noStrike">
                        <a:solidFill>
                          <a:srgbClr val="000000"/>
                        </a:solidFill>
                        <a:effectLst/>
                        <a:latin typeface="+mn-lt"/>
                      </a:endParaRPr>
                    </a:p>
                  </a:txBody>
                  <a:tcPr marL="7620" marR="7620" marT="7620" marB="0" anchor="b">
                    <a:lnL>
                      <a:noFill/>
                    </a:lnL>
                    <a:lnR>
                      <a:noFill/>
                    </a:lnR>
                    <a:lnT>
                      <a:noFill/>
                    </a:lnT>
                    <a:lnB>
                      <a:noFill/>
                    </a:lnB>
                  </a:tcPr>
                </a:tc>
                <a:extLst>
                  <a:ext uri="{0D108BD9-81ED-4DB2-BD59-A6C34878D82A}">
                    <a16:rowId xmlns:a16="http://schemas.microsoft.com/office/drawing/2014/main" val="10006"/>
                  </a:ext>
                </a:extLst>
              </a:tr>
              <a:tr h="377492">
                <a:tc>
                  <a:txBody>
                    <a:bodyPr/>
                    <a:lstStyle/>
                    <a:p>
                      <a:pPr algn="l" rtl="0" fontAlgn="b"/>
                      <a:r>
                        <a:rPr lang="it-IT" sz="1600" b="0" i="0" u="none" strike="noStrike">
                          <a:solidFill>
                            <a:srgbClr val="000000"/>
                          </a:solidFill>
                          <a:effectLst/>
                          <a:latin typeface="+mn-lt"/>
                        </a:rPr>
                        <a:t>6 UK</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00"/>
                          </a:solidFill>
                          <a:effectLst/>
                          <a:latin typeface="+mn-lt"/>
                        </a:rPr>
                        <a:t>6 ITALY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00"/>
                          </a:solidFill>
                          <a:effectLst/>
                          <a:latin typeface="+mn-lt"/>
                        </a:rPr>
                        <a:t>6 FRANCE -</a:t>
                      </a:r>
                    </a:p>
                  </a:txBody>
                  <a:tcPr marL="7620" marR="7620" marT="7620" marB="0" anchor="b">
                    <a:lnL>
                      <a:noFill/>
                    </a:lnL>
                    <a:lnR>
                      <a:noFill/>
                    </a:lnR>
                    <a:lnT>
                      <a:noFill/>
                    </a:lnT>
                    <a:lnB>
                      <a:noFill/>
                    </a:lnB>
                  </a:tcPr>
                </a:tc>
                <a:tc>
                  <a:txBody>
                    <a:bodyPr/>
                    <a:lstStyle/>
                    <a:p>
                      <a:pPr algn="l" fontAlgn="b"/>
                      <a:r>
                        <a:rPr lang="it-IT" sz="1600" b="0" i="0" u="none" strike="noStrike">
                          <a:solidFill>
                            <a:srgbClr val="FF0000"/>
                          </a:solidFill>
                          <a:effectLst/>
                          <a:latin typeface="+mn-lt"/>
                        </a:rPr>
                        <a:t>6 ITALY +</a:t>
                      </a:r>
                    </a:p>
                  </a:txBody>
                  <a:tcPr marL="7620" marR="7620" marT="7620" marB="0" anchor="b">
                    <a:lnL>
                      <a:noFill/>
                    </a:lnL>
                    <a:lnR>
                      <a:noFill/>
                    </a:lnR>
                    <a:lnT>
                      <a:noFill/>
                    </a:lnT>
                    <a:lnB>
                      <a:noFill/>
                    </a:lnB>
                  </a:tcPr>
                </a:tc>
                <a:tc>
                  <a:txBody>
                    <a:bodyPr/>
                    <a:lstStyle/>
                    <a:p>
                      <a:pPr algn="ctr" rtl="0" fontAlgn="ctr"/>
                      <a:r>
                        <a:rPr lang="it-IT" sz="1600" b="1" i="0" u="none" strike="noStrike">
                          <a:solidFill>
                            <a:srgbClr val="000000"/>
                          </a:solidFill>
                          <a:effectLst/>
                          <a:latin typeface="+mn-lt"/>
                        </a:rPr>
                        <a:t>-0,5</a:t>
                      </a:r>
                    </a:p>
                  </a:txBody>
                  <a:tcPr marL="7620" marR="7620" marT="7620" marB="0" anchor="ctr">
                    <a:lnL>
                      <a:noFill/>
                    </a:lnL>
                    <a:lnR>
                      <a:noFill/>
                    </a:lnR>
                    <a:lnT>
                      <a:noFill/>
                    </a:lnT>
                    <a:lnB>
                      <a:noFill/>
                    </a:lnB>
                  </a:tcPr>
                </a:tc>
                <a:tc>
                  <a:txBody>
                    <a:bodyPr/>
                    <a:lstStyle/>
                    <a:p>
                      <a:pPr algn="l" fontAlgn="b"/>
                      <a:endParaRPr lang="it-IT" sz="1400" b="0" i="0" u="none" strike="noStrike">
                        <a:solidFill>
                          <a:srgbClr val="000000"/>
                        </a:solidFill>
                        <a:effectLst/>
                        <a:latin typeface="+mn-lt"/>
                      </a:endParaRPr>
                    </a:p>
                  </a:txBody>
                  <a:tcPr marL="7620" marR="7620" marT="7620" marB="0" anchor="b">
                    <a:lnL>
                      <a:noFill/>
                    </a:lnL>
                    <a:lnR>
                      <a:noFill/>
                    </a:lnR>
                    <a:lnT>
                      <a:noFill/>
                    </a:lnT>
                    <a:lnB>
                      <a:noFill/>
                    </a:lnB>
                  </a:tcPr>
                </a:tc>
                <a:extLst>
                  <a:ext uri="{0D108BD9-81ED-4DB2-BD59-A6C34878D82A}">
                    <a16:rowId xmlns:a16="http://schemas.microsoft.com/office/drawing/2014/main" val="10007"/>
                  </a:ext>
                </a:extLst>
              </a:tr>
              <a:tr h="377492">
                <a:tc>
                  <a:txBody>
                    <a:bodyPr/>
                    <a:lstStyle/>
                    <a:p>
                      <a:pPr algn="l" rtl="0" fontAlgn="b"/>
                      <a:r>
                        <a:rPr lang="it-IT" sz="1600" b="0" i="0" u="none" strike="noStrike">
                          <a:solidFill>
                            <a:srgbClr val="000000"/>
                          </a:solidFill>
                          <a:effectLst/>
                          <a:latin typeface="+mn-lt"/>
                        </a:rPr>
                        <a:t>7 SPAIN</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00"/>
                          </a:solidFill>
                          <a:effectLst/>
                          <a:latin typeface="+mn-lt"/>
                        </a:rPr>
                        <a:t>7 UK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FF"/>
                          </a:solidFill>
                          <a:effectLst/>
                          <a:latin typeface="+mn-lt"/>
                        </a:rPr>
                        <a:t>7 UK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FF"/>
                          </a:solidFill>
                          <a:effectLst/>
                          <a:latin typeface="+mn-lt"/>
                        </a:rPr>
                        <a:t>7 UK =</a:t>
                      </a:r>
                    </a:p>
                  </a:txBody>
                  <a:tcPr marL="7620" marR="7620" marT="7620" marB="0" anchor="b">
                    <a:lnL>
                      <a:noFill/>
                    </a:lnL>
                    <a:lnR>
                      <a:noFill/>
                    </a:lnR>
                    <a:lnT>
                      <a:noFill/>
                    </a:lnT>
                    <a:lnB>
                      <a:noFill/>
                    </a:lnB>
                  </a:tcPr>
                </a:tc>
                <a:tc>
                  <a:txBody>
                    <a:bodyPr/>
                    <a:lstStyle/>
                    <a:p>
                      <a:pPr algn="ctr" fontAlgn="ctr"/>
                      <a:r>
                        <a:rPr lang="it-IT" sz="1600" b="1" i="0" u="none" strike="noStrike">
                          <a:solidFill>
                            <a:srgbClr val="FF0000"/>
                          </a:solidFill>
                          <a:effectLst/>
                          <a:latin typeface="+mn-lt"/>
                        </a:rPr>
                        <a:t>+6,7</a:t>
                      </a:r>
                    </a:p>
                  </a:txBody>
                  <a:tcPr marL="7620" marR="7620" marT="7620" marB="0" anchor="ctr">
                    <a:lnL>
                      <a:noFill/>
                    </a:lnL>
                    <a:lnR>
                      <a:noFill/>
                    </a:lnR>
                    <a:lnT>
                      <a:noFill/>
                    </a:lnT>
                    <a:lnB>
                      <a:noFill/>
                    </a:lnB>
                  </a:tcPr>
                </a:tc>
                <a:tc>
                  <a:txBody>
                    <a:bodyPr/>
                    <a:lstStyle/>
                    <a:p>
                      <a:pPr algn="l" fontAlgn="b"/>
                      <a:endParaRPr lang="it-IT" sz="1400" b="0" i="0" u="none" strike="noStrike">
                        <a:solidFill>
                          <a:srgbClr val="000000"/>
                        </a:solidFill>
                        <a:effectLst/>
                        <a:latin typeface="+mn-lt"/>
                      </a:endParaRPr>
                    </a:p>
                  </a:txBody>
                  <a:tcPr marL="7620" marR="7620" marT="7620" marB="0" anchor="b">
                    <a:lnL>
                      <a:noFill/>
                    </a:lnL>
                    <a:lnR>
                      <a:noFill/>
                    </a:lnR>
                    <a:lnT>
                      <a:noFill/>
                    </a:lnT>
                    <a:lnB>
                      <a:noFill/>
                    </a:lnB>
                  </a:tcPr>
                </a:tc>
                <a:extLst>
                  <a:ext uri="{0D108BD9-81ED-4DB2-BD59-A6C34878D82A}">
                    <a16:rowId xmlns:a16="http://schemas.microsoft.com/office/drawing/2014/main" val="10008"/>
                  </a:ext>
                </a:extLst>
              </a:tr>
              <a:tr h="377492">
                <a:tc>
                  <a:txBody>
                    <a:bodyPr/>
                    <a:lstStyle/>
                    <a:p>
                      <a:pPr algn="l" rtl="0" fontAlgn="b"/>
                      <a:r>
                        <a:rPr lang="it-IT" sz="1600" b="0" i="0" u="none" strike="noStrike">
                          <a:solidFill>
                            <a:srgbClr val="000000"/>
                          </a:solidFill>
                          <a:effectLst/>
                          <a:latin typeface="+mn-lt"/>
                        </a:rPr>
                        <a:t>8 CANADA</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00"/>
                          </a:solidFill>
                          <a:effectLst/>
                          <a:latin typeface="+mn-lt"/>
                        </a:rPr>
                        <a:t>8 SPAIN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00"/>
                          </a:solidFill>
                          <a:effectLst/>
                          <a:latin typeface="+mn-lt"/>
                        </a:rPr>
                        <a:t>8 ITALY --</a:t>
                      </a:r>
                    </a:p>
                  </a:txBody>
                  <a:tcPr marL="7620" marR="7620" marT="7620" marB="0" anchor="b">
                    <a:lnL>
                      <a:noFill/>
                    </a:lnL>
                    <a:lnR>
                      <a:noFill/>
                    </a:lnR>
                    <a:lnT>
                      <a:noFill/>
                    </a:lnT>
                    <a:lnB>
                      <a:noFill/>
                    </a:lnB>
                  </a:tcPr>
                </a:tc>
                <a:tc>
                  <a:txBody>
                    <a:bodyPr/>
                    <a:lstStyle/>
                    <a:p>
                      <a:pPr algn="l" fontAlgn="b"/>
                      <a:r>
                        <a:rPr lang="it-IT" sz="1600" b="0" i="0" u="none" strike="noStrike">
                          <a:solidFill>
                            <a:srgbClr val="FF0000"/>
                          </a:solidFill>
                          <a:effectLst/>
                          <a:latin typeface="+mn-lt"/>
                        </a:rPr>
                        <a:t>8 SPAIN +</a:t>
                      </a:r>
                    </a:p>
                  </a:txBody>
                  <a:tcPr marL="7620" marR="7620" marT="7620" marB="0" anchor="b">
                    <a:lnL>
                      <a:noFill/>
                    </a:lnL>
                    <a:lnR>
                      <a:noFill/>
                    </a:lnR>
                    <a:lnT>
                      <a:noFill/>
                    </a:lnT>
                    <a:lnB>
                      <a:noFill/>
                    </a:lnB>
                  </a:tcPr>
                </a:tc>
                <a:tc>
                  <a:txBody>
                    <a:bodyPr/>
                    <a:lstStyle/>
                    <a:p>
                      <a:pPr algn="ctr" rtl="0" fontAlgn="ctr"/>
                      <a:r>
                        <a:rPr lang="it-IT" sz="1600" b="1" i="0" u="none" strike="noStrike">
                          <a:solidFill>
                            <a:srgbClr val="FF0000"/>
                          </a:solidFill>
                          <a:effectLst/>
                          <a:latin typeface="+mn-lt"/>
                        </a:rPr>
                        <a:t>+5.9</a:t>
                      </a:r>
                    </a:p>
                  </a:txBody>
                  <a:tcPr marL="7620" marR="7620" marT="7620" marB="0" anchor="ctr">
                    <a:lnL>
                      <a:noFill/>
                    </a:lnL>
                    <a:lnR>
                      <a:noFill/>
                    </a:lnR>
                    <a:lnT>
                      <a:noFill/>
                    </a:lnT>
                    <a:lnB>
                      <a:noFill/>
                    </a:lnB>
                  </a:tcPr>
                </a:tc>
                <a:tc>
                  <a:txBody>
                    <a:bodyPr/>
                    <a:lstStyle/>
                    <a:p>
                      <a:pPr algn="l" fontAlgn="b"/>
                      <a:endParaRPr lang="it-IT" sz="1400" b="0" i="0" u="none" strike="noStrike">
                        <a:solidFill>
                          <a:srgbClr val="000000"/>
                        </a:solidFill>
                        <a:effectLst/>
                        <a:latin typeface="+mn-lt"/>
                      </a:endParaRPr>
                    </a:p>
                  </a:txBody>
                  <a:tcPr marL="7620" marR="7620" marT="7620" marB="0" anchor="b">
                    <a:lnL>
                      <a:noFill/>
                    </a:lnL>
                    <a:lnR>
                      <a:noFill/>
                    </a:lnR>
                    <a:lnT>
                      <a:noFill/>
                    </a:lnT>
                    <a:lnB>
                      <a:noFill/>
                    </a:lnB>
                  </a:tcPr>
                </a:tc>
                <a:extLst>
                  <a:ext uri="{0D108BD9-81ED-4DB2-BD59-A6C34878D82A}">
                    <a16:rowId xmlns:a16="http://schemas.microsoft.com/office/drawing/2014/main" val="10009"/>
                  </a:ext>
                </a:extLst>
              </a:tr>
              <a:tr h="377492">
                <a:tc>
                  <a:txBody>
                    <a:bodyPr/>
                    <a:lstStyle/>
                    <a:p>
                      <a:pPr algn="l" rtl="0" fontAlgn="b"/>
                      <a:r>
                        <a:rPr lang="it-IT" sz="1600" b="0" i="0" u="none" strike="noStrike">
                          <a:solidFill>
                            <a:srgbClr val="FF0000"/>
                          </a:solidFill>
                          <a:effectLst/>
                          <a:latin typeface="+mn-lt"/>
                        </a:rPr>
                        <a:t>9 CHINA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FF0000"/>
                          </a:solidFill>
                          <a:effectLst/>
                          <a:latin typeface="+mn-lt"/>
                        </a:rPr>
                        <a:t>9 BRASIL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FF0000"/>
                          </a:solidFill>
                          <a:effectLst/>
                          <a:latin typeface="+mn-lt"/>
                        </a:rPr>
                        <a:t>9 CANADA +</a:t>
                      </a:r>
                    </a:p>
                  </a:txBody>
                  <a:tcPr marL="7620" marR="7620" marT="7620" marB="0" anchor="b">
                    <a:lnL>
                      <a:noFill/>
                    </a:lnL>
                    <a:lnR>
                      <a:noFill/>
                    </a:lnR>
                    <a:lnT>
                      <a:noFill/>
                    </a:lnT>
                    <a:lnB>
                      <a:noFill/>
                    </a:lnB>
                  </a:tcPr>
                </a:tc>
                <a:tc>
                  <a:txBody>
                    <a:bodyPr/>
                    <a:lstStyle/>
                    <a:p>
                      <a:pPr algn="l" rtl="0" fontAlgn="b"/>
                      <a:r>
                        <a:rPr lang="it-IT" sz="1600" b="0" i="0" u="none" strike="noStrike" dirty="0">
                          <a:solidFill>
                            <a:srgbClr val="0000FF"/>
                          </a:solidFill>
                          <a:effectLst/>
                          <a:latin typeface="+mn-lt"/>
                        </a:rPr>
                        <a:t>9 CANADA =</a:t>
                      </a:r>
                    </a:p>
                  </a:txBody>
                  <a:tcPr marL="7620" marR="7620" marT="7620" marB="0" anchor="b">
                    <a:lnL>
                      <a:noFill/>
                    </a:lnL>
                    <a:lnR>
                      <a:noFill/>
                    </a:lnR>
                    <a:lnT>
                      <a:noFill/>
                    </a:lnT>
                    <a:lnB>
                      <a:noFill/>
                    </a:lnB>
                  </a:tcPr>
                </a:tc>
                <a:tc>
                  <a:txBody>
                    <a:bodyPr/>
                    <a:lstStyle/>
                    <a:p>
                      <a:pPr algn="ctr" rtl="0" fontAlgn="ctr"/>
                      <a:r>
                        <a:rPr lang="it-IT" sz="1600" b="1" i="0" u="none" strike="noStrike">
                          <a:solidFill>
                            <a:srgbClr val="FF0000"/>
                          </a:solidFill>
                          <a:effectLst/>
                          <a:latin typeface="+mn-lt"/>
                        </a:rPr>
                        <a:t>+5,6</a:t>
                      </a:r>
                    </a:p>
                  </a:txBody>
                  <a:tcPr marL="7620" marR="7620" marT="7620" marB="0" anchor="ctr">
                    <a:lnL>
                      <a:noFill/>
                    </a:lnL>
                    <a:lnR>
                      <a:noFill/>
                    </a:lnR>
                    <a:lnT>
                      <a:noFill/>
                    </a:lnT>
                    <a:lnB>
                      <a:noFill/>
                    </a:lnB>
                  </a:tcPr>
                </a:tc>
                <a:tc>
                  <a:txBody>
                    <a:bodyPr/>
                    <a:lstStyle/>
                    <a:p>
                      <a:pPr algn="l" fontAlgn="b"/>
                      <a:endParaRPr lang="it-IT" sz="1400" b="0" i="0" u="none" strike="noStrike">
                        <a:solidFill>
                          <a:srgbClr val="000000"/>
                        </a:solidFill>
                        <a:effectLst/>
                        <a:latin typeface="+mn-lt"/>
                      </a:endParaRPr>
                    </a:p>
                  </a:txBody>
                  <a:tcPr marL="7620" marR="7620" marT="7620" marB="0" anchor="b">
                    <a:lnL>
                      <a:noFill/>
                    </a:lnL>
                    <a:lnR>
                      <a:noFill/>
                    </a:lnR>
                    <a:lnT>
                      <a:noFill/>
                    </a:lnT>
                    <a:lnB>
                      <a:noFill/>
                    </a:lnB>
                  </a:tcPr>
                </a:tc>
                <a:extLst>
                  <a:ext uri="{0D108BD9-81ED-4DB2-BD59-A6C34878D82A}">
                    <a16:rowId xmlns:a16="http://schemas.microsoft.com/office/drawing/2014/main" val="10010"/>
                  </a:ext>
                </a:extLst>
              </a:tr>
              <a:tr h="377492">
                <a:tc>
                  <a:txBody>
                    <a:bodyPr/>
                    <a:lstStyle/>
                    <a:p>
                      <a:pPr algn="l" rtl="0" fontAlgn="b"/>
                      <a:r>
                        <a:rPr lang="it-IT" sz="1600" b="0" i="0" u="none" strike="noStrike" dirty="0">
                          <a:solidFill>
                            <a:srgbClr val="000000"/>
                          </a:solidFill>
                          <a:effectLst/>
                          <a:latin typeface="+mn-lt"/>
                        </a:rPr>
                        <a:t>10 MEXICO</a:t>
                      </a:r>
                    </a:p>
                  </a:txBody>
                  <a:tcPr marL="7620" marR="7620" marT="7620" marB="0" anchor="b">
                    <a:lnL>
                      <a:noFill/>
                    </a:lnL>
                    <a:lnR>
                      <a:noFill/>
                    </a:lnR>
                    <a:lnT>
                      <a:noFill/>
                    </a:lnT>
                    <a:lnB>
                      <a:noFill/>
                    </a:lnB>
                  </a:tcPr>
                </a:tc>
                <a:tc>
                  <a:txBody>
                    <a:bodyPr/>
                    <a:lstStyle/>
                    <a:p>
                      <a:pPr algn="l" rtl="0" fontAlgn="b"/>
                      <a:r>
                        <a:rPr lang="it-IT" sz="1600" b="0" i="0" u="none" strike="noStrike">
                          <a:solidFill>
                            <a:srgbClr val="000000"/>
                          </a:solidFill>
                          <a:effectLst/>
                          <a:latin typeface="+mn-lt"/>
                        </a:rPr>
                        <a:t>10 CANADA --</a:t>
                      </a:r>
                    </a:p>
                  </a:txBody>
                  <a:tcPr marL="7620" marR="7620" marT="7620" marB="0" anchor="b">
                    <a:lnL>
                      <a:noFill/>
                    </a:lnL>
                    <a:lnR>
                      <a:noFill/>
                    </a:lnR>
                    <a:lnT>
                      <a:noFill/>
                    </a:lnT>
                    <a:lnB>
                      <a:noFill/>
                    </a:lnB>
                  </a:tcPr>
                </a:tc>
                <a:tc>
                  <a:txBody>
                    <a:bodyPr/>
                    <a:lstStyle/>
                    <a:p>
                      <a:pPr algn="l" rtl="0" fontAlgn="b"/>
                      <a:r>
                        <a:rPr lang="it-IT" sz="1600" b="0" i="0" u="none" strike="noStrike">
                          <a:solidFill>
                            <a:srgbClr val="FF0000"/>
                          </a:solidFill>
                          <a:effectLst/>
                          <a:latin typeface="+mn-lt"/>
                        </a:rPr>
                        <a:t>10 RUSSIA +++</a:t>
                      </a:r>
                    </a:p>
                  </a:txBody>
                  <a:tcPr marL="7620" marR="7620" marT="7620" marB="0" anchor="b">
                    <a:lnL>
                      <a:noFill/>
                    </a:lnL>
                    <a:lnR>
                      <a:noFill/>
                    </a:lnR>
                    <a:lnT>
                      <a:noFill/>
                    </a:lnT>
                    <a:lnB>
                      <a:noFill/>
                    </a:lnB>
                  </a:tcPr>
                </a:tc>
                <a:tc>
                  <a:txBody>
                    <a:bodyPr/>
                    <a:lstStyle/>
                    <a:p>
                      <a:pPr algn="l" fontAlgn="b"/>
                      <a:r>
                        <a:rPr lang="it-IT" sz="1600" b="0" i="0" u="none" strike="noStrike" baseline="0" dirty="0">
                          <a:solidFill>
                            <a:schemeClr val="tx1">
                              <a:lumMod val="95000"/>
                              <a:lumOff val="5000"/>
                            </a:schemeClr>
                          </a:solidFill>
                          <a:effectLst/>
                          <a:latin typeface="+mn-lt"/>
                        </a:rPr>
                        <a:t>10 BRASIL --</a:t>
                      </a:r>
                    </a:p>
                  </a:txBody>
                  <a:tcPr marL="7620" marR="7620" marT="7620" marB="0" anchor="b">
                    <a:lnL>
                      <a:noFill/>
                    </a:lnL>
                    <a:lnR>
                      <a:noFill/>
                    </a:lnR>
                    <a:lnT>
                      <a:noFill/>
                    </a:lnT>
                    <a:lnB>
                      <a:noFill/>
                    </a:lnB>
                  </a:tcPr>
                </a:tc>
                <a:tc>
                  <a:txBody>
                    <a:bodyPr/>
                    <a:lstStyle/>
                    <a:p>
                      <a:pPr algn="ctr" fontAlgn="ctr"/>
                      <a:r>
                        <a:rPr lang="it-IT" sz="1600" b="1" i="0" u="none" strike="noStrike">
                          <a:solidFill>
                            <a:srgbClr val="FF0000"/>
                          </a:solidFill>
                          <a:effectLst/>
                          <a:latin typeface="+mn-lt"/>
                        </a:rPr>
                        <a:t>+12,1</a:t>
                      </a:r>
                    </a:p>
                  </a:txBody>
                  <a:tcPr marL="7620" marR="7620" marT="7620" marB="0" anchor="ctr">
                    <a:lnL>
                      <a:noFill/>
                    </a:lnL>
                    <a:lnR>
                      <a:noFill/>
                    </a:lnR>
                    <a:lnT>
                      <a:noFill/>
                    </a:lnT>
                    <a:lnB>
                      <a:noFill/>
                    </a:lnB>
                  </a:tcPr>
                </a:tc>
                <a:tc>
                  <a:txBody>
                    <a:bodyPr/>
                    <a:lstStyle/>
                    <a:p>
                      <a:pPr algn="l" fontAlgn="b"/>
                      <a:endParaRPr lang="it-IT" sz="1400" b="0" i="0" u="none" strike="noStrike" dirty="0">
                        <a:solidFill>
                          <a:srgbClr val="000000"/>
                        </a:solidFill>
                        <a:effectLst/>
                        <a:latin typeface="+mn-lt"/>
                      </a:endParaRPr>
                    </a:p>
                  </a:txBody>
                  <a:tcPr marL="7620" marR="7620" marT="7620" marB="0" anchor="b">
                    <a:lnL>
                      <a:noFill/>
                    </a:lnL>
                    <a:lnR>
                      <a:noFill/>
                    </a:lnR>
                    <a:lnT>
                      <a:noFill/>
                    </a:lnT>
                    <a:lnB>
                      <a:noFill/>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94052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1735DD4F-AF54-4EAA-7796-DFFC0A11EA86}"/>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578D04F2-5EE0-9E56-B199-FF5D6AA25A70}"/>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DC0573BF-2D57-1039-270D-03826A1CA668}"/>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MERCATO</a:t>
              </a:r>
            </a:p>
          </p:txBody>
        </p:sp>
      </p:grpSp>
      <p:pic>
        <p:nvPicPr>
          <p:cNvPr id="5" name="Immagine 1" descr="Immagine che contiene mappa&#10;&#10;Descrizione generata automaticamente">
            <a:extLst>
              <a:ext uri="{FF2B5EF4-FFF2-40B4-BE49-F238E27FC236}">
                <a16:creationId xmlns:a16="http://schemas.microsoft.com/office/drawing/2014/main" id="{56FDC54F-D4B9-33D0-1C20-BA27929A37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482" y="632927"/>
            <a:ext cx="10243035" cy="5183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525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25983ED3-9C78-91C1-0474-6F72F09D8C43}"/>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DD3E17EC-5A9B-4357-5492-DF2FA32F53FA}"/>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2481E3F3-FB51-306A-8D40-FD0114398D35}"/>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MERCATO</a:t>
              </a:r>
            </a:p>
          </p:txBody>
        </p:sp>
      </p:grpSp>
      <p:sp>
        <p:nvSpPr>
          <p:cNvPr id="5" name="CasellaDiTesto 9">
            <a:extLst>
              <a:ext uri="{FF2B5EF4-FFF2-40B4-BE49-F238E27FC236}">
                <a16:creationId xmlns:a16="http://schemas.microsoft.com/office/drawing/2014/main" id="{C6F89E09-86C4-C6BA-CDA3-69225F970338}"/>
              </a:ext>
            </a:extLst>
          </p:cNvPr>
          <p:cNvSpPr txBox="1">
            <a:spLocks noChangeArrowheads="1"/>
          </p:cNvSpPr>
          <p:nvPr/>
        </p:nvSpPr>
        <p:spPr bwMode="auto">
          <a:xfrm>
            <a:off x="554442" y="889843"/>
            <a:ext cx="11083115"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2000" dirty="0">
                <a:latin typeface="+mn-lt"/>
              </a:rPr>
              <a:t>In Italia l’outsourcing farmaceutico è un fenomeno relativamente giovane e non ancora completamente maturo</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Al contrario a livello globale si tratta di un business consolidato</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La presenza di players internazionali si concentra in USA/Canada  - Germania – Francia – UK </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In Italia  non sono presenti players internazionali a livello di HQ ma solo con siti produttivi (almeno 8)</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In Italia sono presenti players, anche nazionali,  con % di export molto significativa</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Il mercato USA è in crescita per produzioni specifiche dall’Europa (es. iniettabili, oncologici o tecnologie particolari)</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Il Giappone rimane un mercato di difficile accesso dall’esterno</a:t>
            </a:r>
          </a:p>
          <a:p>
            <a:pPr eaLnBrk="1" hangingPunct="1">
              <a:spcBef>
                <a:spcPct val="0"/>
              </a:spcBef>
              <a:buFontTx/>
              <a:buNone/>
            </a:pPr>
            <a:endParaRPr lang="it-IT" altLang="it-IT" sz="2000" dirty="0">
              <a:latin typeface="+mn-lt"/>
            </a:endParaRPr>
          </a:p>
          <a:p>
            <a:pPr eaLnBrk="1" hangingPunct="1">
              <a:spcBef>
                <a:spcPct val="0"/>
              </a:spcBef>
              <a:buFontTx/>
              <a:buNone/>
            </a:pPr>
            <a:endParaRPr lang="it-IT" altLang="it-IT" sz="2000" dirty="0">
              <a:latin typeface="+mn-lt"/>
            </a:endParaRPr>
          </a:p>
          <a:p>
            <a:pPr eaLnBrk="1" hangingPunct="1">
              <a:spcBef>
                <a:spcPct val="0"/>
              </a:spcBef>
              <a:buFontTx/>
              <a:buNone/>
            </a:pPr>
            <a:endParaRPr lang="it-IT" altLang="it-IT" sz="2000" dirty="0">
              <a:latin typeface="+mn-lt"/>
            </a:endParaRPr>
          </a:p>
        </p:txBody>
      </p:sp>
    </p:spTree>
    <p:extLst>
      <p:ext uri="{BB962C8B-B14F-4D97-AF65-F5344CB8AC3E}">
        <p14:creationId xmlns:p14="http://schemas.microsoft.com/office/powerpoint/2010/main" val="82384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7" presetClass="entr" presetSubtype="8" fill="hold" nodeType="after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 calcmode="lin" valueType="num">
                                      <p:cBhvr additive="base">
                                        <p:cTn id="12"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8"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 calcmode="lin" valueType="num">
                                      <p:cBhvr additive="base">
                                        <p:cTn id="18" dur="5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7" presetClass="entr" presetSubtype="8" fill="hold" nodeType="after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 calcmode="lin" valueType="num">
                                      <p:cBhvr additive="base">
                                        <p:cTn id="23" dur="5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7" presetClass="entr" presetSubtype="8" fill="hold" nodeType="after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 calcmode="lin" valueType="num">
                                      <p:cBhvr additive="base">
                                        <p:cTn id="28" dur="500" fill="hold"/>
                                        <p:tgtEl>
                                          <p:spTgt spid="5">
                                            <p:txEl>
                                              <p:pRg st="8" end="8"/>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7" presetClass="entr" presetSubtype="8" fill="hold" nodeType="clickEffect">
                                  <p:stCondLst>
                                    <p:cond delay="0"/>
                                  </p:stCondLst>
                                  <p:childTnLst>
                                    <p:set>
                                      <p:cBhvr>
                                        <p:cTn id="33" dur="1" fill="hold">
                                          <p:stCondLst>
                                            <p:cond delay="0"/>
                                          </p:stCondLst>
                                        </p:cTn>
                                        <p:tgtEl>
                                          <p:spTgt spid="5">
                                            <p:txEl>
                                              <p:pRg st="10" end="10"/>
                                            </p:txEl>
                                          </p:spTgt>
                                        </p:tgtEl>
                                        <p:attrNameLst>
                                          <p:attrName>style.visibility</p:attrName>
                                        </p:attrNameLst>
                                      </p:cBhvr>
                                      <p:to>
                                        <p:strVal val="visible"/>
                                      </p:to>
                                    </p:set>
                                    <p:anim calcmode="lin" valueType="num">
                                      <p:cBhvr additive="base">
                                        <p:cTn id="34" dur="500" fill="hold"/>
                                        <p:tgtEl>
                                          <p:spTgt spid="5">
                                            <p:txEl>
                                              <p:pRg st="10" end="10"/>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5">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7" presetClass="entr" presetSubtype="8" fill="hold" nodeType="clickEffect">
                                  <p:stCondLst>
                                    <p:cond delay="0"/>
                                  </p:stCondLst>
                                  <p:childTnLst>
                                    <p:set>
                                      <p:cBhvr>
                                        <p:cTn id="39" dur="1" fill="hold">
                                          <p:stCondLst>
                                            <p:cond delay="0"/>
                                          </p:stCondLst>
                                        </p:cTn>
                                        <p:tgtEl>
                                          <p:spTgt spid="5">
                                            <p:txEl>
                                              <p:pRg st="12" end="12"/>
                                            </p:txEl>
                                          </p:spTgt>
                                        </p:tgtEl>
                                        <p:attrNameLst>
                                          <p:attrName>style.visibility</p:attrName>
                                        </p:attrNameLst>
                                      </p:cBhvr>
                                      <p:to>
                                        <p:strVal val="visible"/>
                                      </p:to>
                                    </p:set>
                                    <p:anim calcmode="lin" valueType="num">
                                      <p:cBhvr additive="base">
                                        <p:cTn id="40" dur="500" fill="hold"/>
                                        <p:tgtEl>
                                          <p:spTgt spid="5">
                                            <p:txEl>
                                              <p:pRg st="12" end="12"/>
                                            </p:txEl>
                                          </p:spTgt>
                                        </p:tgtEl>
                                        <p:attrNameLst>
                                          <p:attrName>ppt_x</p:attrName>
                                        </p:attrNameLst>
                                      </p:cBhvr>
                                      <p:tavLst>
                                        <p:tav tm="0">
                                          <p:val>
                                            <p:strVal val="0-#ppt_w/2"/>
                                          </p:val>
                                        </p:tav>
                                        <p:tav tm="100000">
                                          <p:val>
                                            <p:strVal val="#ppt_x"/>
                                          </p:val>
                                        </p:tav>
                                      </p:tavLst>
                                    </p:anim>
                                    <p:anim calcmode="lin" valueType="num">
                                      <p:cBhvr additive="base">
                                        <p:cTn id="41" dur="500" fill="hold"/>
                                        <p:tgtEl>
                                          <p:spTgt spid="5">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04EDA4A5-127D-C18D-6C64-13D1A3D5A370}"/>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40E3D2BA-C766-F9C9-133E-DB22C86AF66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BF327058-5C2B-A9C5-F443-97B752320943}"/>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MERCATO</a:t>
              </a:r>
            </a:p>
          </p:txBody>
        </p:sp>
      </p:grpSp>
      <p:sp>
        <p:nvSpPr>
          <p:cNvPr id="5" name="CasellaDiTesto 9">
            <a:extLst>
              <a:ext uri="{FF2B5EF4-FFF2-40B4-BE49-F238E27FC236}">
                <a16:creationId xmlns:a16="http://schemas.microsoft.com/office/drawing/2014/main" id="{129A43B4-390A-2EDA-8800-D479A05BF90D}"/>
              </a:ext>
            </a:extLst>
          </p:cNvPr>
          <p:cNvSpPr txBox="1">
            <a:spLocks noChangeArrowheads="1"/>
          </p:cNvSpPr>
          <p:nvPr/>
        </p:nvSpPr>
        <p:spPr bwMode="auto">
          <a:xfrm>
            <a:off x="621992" y="1105872"/>
            <a:ext cx="9523785" cy="4118050"/>
          </a:xfrm>
          <a:prstGeom prst="rect">
            <a:avLst/>
          </a:prstGeom>
          <a:noFill/>
          <a:ln w="9525">
            <a:noFill/>
            <a:miter lim="800000"/>
            <a:headEnd/>
            <a:tailEnd/>
          </a:ln>
        </p:spPr>
        <p:txBody>
          <a:bodyPr wrap="square">
            <a:spAutoFit/>
          </a:bodyPr>
          <a:lstStyle/>
          <a:p>
            <a:pPr marL="381000" indent="-381000">
              <a:spcBef>
                <a:spcPct val="20000"/>
              </a:spcBef>
              <a:buSzPct val="75000"/>
              <a:defRPr/>
            </a:pPr>
            <a:r>
              <a:rPr lang="it-IT" dirty="0">
                <a:latin typeface="+mj-lt"/>
              </a:rPr>
              <a:t> </a:t>
            </a:r>
            <a:r>
              <a:rPr lang="it-IT" altLang="it-IT" dirty="0"/>
              <a:t>Le BRICS countries hanno il più alto tasso di crescita</a:t>
            </a:r>
            <a:r>
              <a:rPr lang="it-IT" dirty="0"/>
              <a:t>    </a:t>
            </a:r>
          </a:p>
          <a:p>
            <a:pPr marL="381000" indent="-381000">
              <a:spcBef>
                <a:spcPct val="20000"/>
              </a:spcBef>
              <a:buSzPct val="75000"/>
              <a:defRPr/>
            </a:pPr>
            <a:endParaRPr lang="it-IT" dirty="0"/>
          </a:p>
          <a:p>
            <a:pPr marL="381000" indent="-381000">
              <a:spcBef>
                <a:spcPct val="20000"/>
              </a:spcBef>
              <a:buSzPct val="75000"/>
              <a:defRPr/>
            </a:pPr>
            <a:r>
              <a:rPr lang="it-IT" dirty="0"/>
              <a:t>Le medio-piccole aziende farmaceutiche italiane fanno ampio ricorso alla produzione presso terzi, soprattutto in caso di piccoli volumi e ovviamente in assenza di officina autorizzata alla produzione o per determinate forme farmaceutiche.</a:t>
            </a:r>
          </a:p>
          <a:p>
            <a:pPr marL="381000" indent="-381000">
              <a:spcBef>
                <a:spcPct val="20000"/>
              </a:spcBef>
              <a:buSzPct val="75000"/>
              <a:buFont typeface="Wingdings" pitchFamily="2" charset="2"/>
              <a:buChar char="ü"/>
              <a:defRPr/>
            </a:pPr>
            <a:endParaRPr lang="it-IT" sz="1400" dirty="0"/>
          </a:p>
          <a:p>
            <a:pPr marL="381000" indent="-381000">
              <a:spcBef>
                <a:spcPct val="20000"/>
              </a:spcBef>
              <a:buSzPct val="75000"/>
              <a:defRPr/>
            </a:pPr>
            <a:r>
              <a:rPr lang="it-IT" dirty="0"/>
              <a:t>Diverse imprese svolgono ormai solo attività commerciale. </a:t>
            </a:r>
          </a:p>
          <a:p>
            <a:pPr marL="381000" indent="-381000">
              <a:spcBef>
                <a:spcPct val="20000"/>
              </a:spcBef>
              <a:buSzPct val="75000"/>
              <a:defRPr/>
            </a:pPr>
            <a:endParaRPr lang="it-IT" dirty="0"/>
          </a:p>
          <a:p>
            <a:pPr marL="381000" indent="-381000" algn="just">
              <a:spcBef>
                <a:spcPct val="20000"/>
              </a:spcBef>
              <a:buSzPct val="75000"/>
              <a:defRPr/>
            </a:pPr>
            <a:r>
              <a:rPr lang="it-IT" dirty="0">
                <a:effectLst>
                  <a:outerShdw blurRad="38100" dist="38100" dir="2700000" algn="tl">
                    <a:srgbClr val="C0C0C0"/>
                  </a:outerShdw>
                </a:effectLst>
              </a:rPr>
              <a:t> </a:t>
            </a:r>
            <a:r>
              <a:rPr lang="it-IT" dirty="0"/>
              <a:t>I titolari di MA per farmaci generici fanno elevato ricorso all’outsourcing</a:t>
            </a:r>
          </a:p>
          <a:p>
            <a:pPr marL="381000" indent="-381000" algn="just">
              <a:spcBef>
                <a:spcPct val="20000"/>
              </a:spcBef>
              <a:buSzPct val="75000"/>
              <a:defRPr/>
            </a:pPr>
            <a:endParaRPr lang="it-IT" dirty="0"/>
          </a:p>
          <a:p>
            <a:pPr marL="381000" indent="-381000" algn="just">
              <a:spcBef>
                <a:spcPct val="20000"/>
              </a:spcBef>
              <a:buSzPct val="75000"/>
              <a:defRPr/>
            </a:pPr>
            <a:r>
              <a:rPr lang="it-IT" dirty="0"/>
              <a:t>Nell’ambito dei “generici” la produzione diretta è trascurabile, i prodotti da inserire sul mercato arrivano principalmente da Terzisti o dalla casa madre (outsourcing interno)</a:t>
            </a:r>
          </a:p>
          <a:p>
            <a:pPr marL="381000" indent="-381000" algn="just">
              <a:spcBef>
                <a:spcPct val="20000"/>
              </a:spcBef>
              <a:buSzPct val="75000"/>
              <a:defRPr/>
            </a:pPr>
            <a:r>
              <a:rPr lang="it-IT" dirty="0"/>
              <a:t>      </a:t>
            </a:r>
            <a:endParaRPr lang="it-IT" dirty="0">
              <a:latin typeface="Arial" charset="0"/>
            </a:endParaRPr>
          </a:p>
        </p:txBody>
      </p:sp>
    </p:spTree>
    <p:extLst>
      <p:ext uri="{BB962C8B-B14F-4D97-AF65-F5344CB8AC3E}">
        <p14:creationId xmlns:p14="http://schemas.microsoft.com/office/powerpoint/2010/main" val="1881534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10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10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10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8" fill="hold"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anim calcmode="lin" valueType="num">
                                      <p:cBhvr additive="base">
                                        <p:cTn id="25" dur="1000" fill="hold"/>
                                        <p:tgtEl>
                                          <p:spTgt spid="5">
                                            <p:txEl>
                                              <p:pRg st="9" end="9"/>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5">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8"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10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8" fill="hold"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 calcmode="lin" valueType="num">
                                      <p:cBhvr additive="base">
                                        <p:cTn id="37" dur="1000" fill="hold"/>
                                        <p:tgtEl>
                                          <p:spTgt spid="5">
                                            <p:txEl>
                                              <p:pRg st="8" end="8"/>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9">
            <a:extLst>
              <a:ext uri="{FF2B5EF4-FFF2-40B4-BE49-F238E27FC236}">
                <a16:creationId xmlns:a16="http://schemas.microsoft.com/office/drawing/2014/main" id="{03A58A7E-D650-6CE8-F3EE-9956DC7D206F}"/>
              </a:ext>
            </a:extLst>
          </p:cNvPr>
          <p:cNvSpPr txBox="1">
            <a:spLocks noChangeArrowheads="1"/>
          </p:cNvSpPr>
          <p:nvPr/>
        </p:nvSpPr>
        <p:spPr bwMode="auto">
          <a:xfrm>
            <a:off x="629800" y="805802"/>
            <a:ext cx="10932399" cy="4690515"/>
          </a:xfrm>
          <a:prstGeom prst="rect">
            <a:avLst/>
          </a:prstGeom>
          <a:noFill/>
          <a:ln w="9525">
            <a:noFill/>
            <a:miter lim="800000"/>
            <a:headEnd/>
            <a:tailEnd/>
          </a:ln>
        </p:spPr>
        <p:txBody>
          <a:bodyPr wrap="square">
            <a:spAutoFit/>
          </a:bodyPr>
          <a:lstStyle/>
          <a:p>
            <a:pPr marL="381000" indent="-381000" algn="just">
              <a:spcBef>
                <a:spcPct val="20000"/>
              </a:spcBef>
              <a:buSzPct val="75000"/>
              <a:defRPr/>
            </a:pPr>
            <a:r>
              <a:rPr lang="it-IT" dirty="0"/>
              <a:t>     </a:t>
            </a:r>
          </a:p>
          <a:p>
            <a:pPr marL="381000" indent="-381000" algn="just">
              <a:spcBef>
                <a:spcPct val="20000"/>
              </a:spcBef>
              <a:buSzPct val="75000"/>
              <a:defRPr/>
            </a:pPr>
            <a:endParaRPr lang="it-IT" dirty="0"/>
          </a:p>
          <a:p>
            <a:pPr marL="381000" indent="-381000" algn="just">
              <a:spcBef>
                <a:spcPct val="20000"/>
              </a:spcBef>
              <a:buSzPct val="75000"/>
              <a:defRPr/>
            </a:pPr>
            <a:r>
              <a:rPr lang="it-IT" dirty="0"/>
              <a:t>      Il mercato dei prodotti equivalenti è cresciuto sensibilmente a volumi ma non altrettanto a valori, conseguenza della pressione sui prezzi. Questo il motivo per cui la maggiore pare del valore è comunque ancora detenuta dai prodotti brand e soprattutto di quelli ancora coperti da brevetto.</a:t>
            </a:r>
          </a:p>
          <a:p>
            <a:pPr marL="381000" indent="-381000" algn="just">
              <a:spcBef>
                <a:spcPct val="20000"/>
              </a:spcBef>
              <a:buSzPct val="75000"/>
              <a:defRPr/>
            </a:pPr>
            <a:endParaRPr lang="it-IT" dirty="0"/>
          </a:p>
          <a:p>
            <a:pPr marL="381000" indent="-381000" algn="just">
              <a:spcBef>
                <a:spcPct val="20000"/>
              </a:spcBef>
              <a:buSzPct val="75000"/>
              <a:defRPr/>
            </a:pPr>
            <a:r>
              <a:rPr lang="it-IT" dirty="0"/>
              <a:t>      </a:t>
            </a:r>
            <a:r>
              <a:rPr lang="it-IT" altLang="it-IT" dirty="0"/>
              <a:t>Il mercato nordamericano rimane il principale mercato mondiale (USA&amp;CANADA 49%), con volumi di vendite sensibilmente superiori sia ad EU+RU+TK che a Cina e Giappone.</a:t>
            </a:r>
          </a:p>
          <a:p>
            <a:pPr marL="381000" indent="-381000" algn="just">
              <a:spcBef>
                <a:spcPct val="20000"/>
              </a:spcBef>
              <a:buSzPct val="75000"/>
              <a:defRPr/>
            </a:pPr>
            <a:endParaRPr lang="it-IT" dirty="0"/>
          </a:p>
          <a:p>
            <a:pPr marL="381000" indent="-381000" algn="just">
              <a:spcBef>
                <a:spcPct val="20000"/>
              </a:spcBef>
              <a:buSzPct val="75000"/>
              <a:defRPr/>
            </a:pPr>
            <a:r>
              <a:rPr lang="it-IT" dirty="0"/>
              <a:t>      La frammentazione del mercato EU ha favorito il fenomeno dell’import/export parallelo valutato in 5.758 milioni di €. Questo fenomeno, non avendo alcun beneficio per i pazienti ed i servizi sanitari nazionali, ha però contribuito all’impoverimento della marginalità delle aziende produttrici.</a:t>
            </a:r>
          </a:p>
          <a:p>
            <a:pPr marL="381000" indent="-381000" algn="just">
              <a:spcBef>
                <a:spcPct val="20000"/>
              </a:spcBef>
              <a:buSzPct val="75000"/>
              <a:defRPr/>
            </a:pPr>
            <a:endParaRPr lang="it-IT" dirty="0"/>
          </a:p>
          <a:p>
            <a:pPr marL="381000" indent="-381000" algn="just">
              <a:spcBef>
                <a:spcPct val="20000"/>
              </a:spcBef>
              <a:buSzPct val="75000"/>
              <a:defRPr/>
            </a:pPr>
            <a:endParaRPr lang="it-IT" dirty="0"/>
          </a:p>
          <a:p>
            <a:pPr eaLnBrk="1" hangingPunct="1">
              <a:defRPr/>
            </a:pPr>
            <a:endParaRPr lang="it-IT" dirty="0"/>
          </a:p>
        </p:txBody>
      </p:sp>
      <p:grpSp>
        <p:nvGrpSpPr>
          <p:cNvPr id="3" name="Gruppo 2">
            <a:extLst>
              <a:ext uri="{FF2B5EF4-FFF2-40B4-BE49-F238E27FC236}">
                <a16:creationId xmlns:a16="http://schemas.microsoft.com/office/drawing/2014/main" id="{B2944A99-0226-C1EB-16C0-DE8858F3C4F6}"/>
              </a:ext>
            </a:extLst>
          </p:cNvPr>
          <p:cNvGrpSpPr/>
          <p:nvPr/>
        </p:nvGrpSpPr>
        <p:grpSpPr>
          <a:xfrm>
            <a:off x="0" y="0"/>
            <a:ext cx="12192000" cy="429208"/>
            <a:chOff x="0" y="0"/>
            <a:chExt cx="12192000" cy="429208"/>
          </a:xfrm>
        </p:grpSpPr>
        <p:sp>
          <p:nvSpPr>
            <p:cNvPr id="4" name="Rettangolo 3">
              <a:extLst>
                <a:ext uri="{FF2B5EF4-FFF2-40B4-BE49-F238E27FC236}">
                  <a16:creationId xmlns:a16="http://schemas.microsoft.com/office/drawing/2014/main" id="{B9E708DA-C8E7-47E5-B371-93EED1C24D6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253D095B-6574-AD17-D806-17B86D9FC3EC}"/>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MERCATO</a:t>
              </a:r>
            </a:p>
          </p:txBody>
        </p:sp>
      </p:grpSp>
    </p:spTree>
    <p:extLst>
      <p:ext uri="{BB962C8B-B14F-4D97-AF65-F5344CB8AC3E}">
        <p14:creationId xmlns:p14="http://schemas.microsoft.com/office/powerpoint/2010/main" val="236522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10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10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EFD278AB-A0DF-77D8-6BFB-A99B40CF7894}"/>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B2BF5B45-10BE-5911-5672-397352915036}"/>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11C473DE-1D62-E037-44AF-8193FEB94129}"/>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MERCATO</a:t>
              </a:r>
            </a:p>
          </p:txBody>
        </p:sp>
      </p:grpSp>
      <p:sp>
        <p:nvSpPr>
          <p:cNvPr id="5" name="Rettangolo 4">
            <a:extLst>
              <a:ext uri="{FF2B5EF4-FFF2-40B4-BE49-F238E27FC236}">
                <a16:creationId xmlns:a16="http://schemas.microsoft.com/office/drawing/2014/main" id="{248BCED4-8CEC-00BE-D1EF-F87E512B101A}"/>
              </a:ext>
            </a:extLst>
          </p:cNvPr>
          <p:cNvSpPr>
            <a:spLocks noChangeArrowheads="1"/>
          </p:cNvSpPr>
          <p:nvPr/>
        </p:nvSpPr>
        <p:spPr bwMode="auto">
          <a:xfrm>
            <a:off x="598439" y="1196358"/>
            <a:ext cx="10864493"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2000" dirty="0">
                <a:latin typeface="+mn-lt"/>
              </a:rPr>
              <a:t>Il ricorso all’outsourcing contempla praticamente tutte le forme farmaceutiche</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Le società di grandi dimensioni tendono ad una razionalizzazione dei propri outsourcers diminuendone il numero a vantaggio della semplificazione</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Il concetto di “</a:t>
            </a:r>
            <a:r>
              <a:rPr lang="it-IT" altLang="it-IT" sz="2000" dirty="0" err="1">
                <a:latin typeface="+mn-lt"/>
              </a:rPr>
              <a:t>manufacture</a:t>
            </a:r>
            <a:r>
              <a:rPr lang="it-IT" altLang="it-IT" sz="2000" dirty="0">
                <a:latin typeface="+mn-lt"/>
              </a:rPr>
              <a:t> </a:t>
            </a:r>
            <a:r>
              <a:rPr lang="it-IT" altLang="it-IT" sz="2000" dirty="0" err="1">
                <a:latin typeface="+mn-lt"/>
              </a:rPr>
              <a:t>globally</a:t>
            </a:r>
            <a:r>
              <a:rPr lang="it-IT" altLang="it-IT" sz="2000" dirty="0">
                <a:latin typeface="+mn-lt"/>
              </a:rPr>
              <a:t> &amp; pack </a:t>
            </a:r>
            <a:r>
              <a:rPr lang="it-IT" altLang="it-IT" sz="2000" dirty="0" err="1">
                <a:latin typeface="+mn-lt"/>
              </a:rPr>
              <a:t>locally</a:t>
            </a:r>
            <a:r>
              <a:rPr lang="it-IT" altLang="it-IT" sz="2000" dirty="0">
                <a:latin typeface="+mn-lt"/>
              </a:rPr>
              <a:t>” si sta affermando in molti casi</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Alcune normative a livello EU (es. </a:t>
            </a:r>
            <a:r>
              <a:rPr lang="it-IT" altLang="it-IT" sz="2000" dirty="0" err="1">
                <a:latin typeface="+mn-lt"/>
              </a:rPr>
              <a:t>Falsified</a:t>
            </a:r>
            <a:r>
              <a:rPr lang="it-IT" altLang="it-IT" sz="2000" dirty="0">
                <a:latin typeface="+mn-lt"/>
              </a:rPr>
              <a:t> Medicine Directive 2011/62 / Serializzazione) tendono a favorire l’outsourcing.</a:t>
            </a:r>
          </a:p>
          <a:p>
            <a:pPr eaLnBrk="1" hangingPunct="1">
              <a:spcBef>
                <a:spcPct val="0"/>
              </a:spcBef>
              <a:buFontTx/>
              <a:buNone/>
            </a:pPr>
            <a:endParaRPr lang="it-IT" altLang="it-IT" sz="2000" dirty="0">
              <a:latin typeface="+mn-lt"/>
            </a:endParaRPr>
          </a:p>
          <a:p>
            <a:pPr eaLnBrk="1" hangingPunct="1">
              <a:spcBef>
                <a:spcPct val="0"/>
              </a:spcBef>
              <a:buFontTx/>
              <a:buNone/>
            </a:pPr>
            <a:r>
              <a:rPr lang="it-IT" altLang="it-IT" sz="2000" dirty="0">
                <a:latin typeface="+mn-lt"/>
              </a:rPr>
              <a:t>La crescita dei prodotti biologici ha interessato in maniera significativa l’incremento dell’outsourcing</a:t>
            </a:r>
          </a:p>
          <a:p>
            <a:pPr eaLnBrk="1" hangingPunct="1">
              <a:spcBef>
                <a:spcPct val="0"/>
              </a:spcBef>
              <a:buFontTx/>
              <a:buNone/>
            </a:pPr>
            <a:endParaRPr lang="it-IT" altLang="it-IT" sz="2000" dirty="0">
              <a:latin typeface="+mn-lt"/>
            </a:endParaRPr>
          </a:p>
          <a:p>
            <a:pPr eaLnBrk="1" hangingPunct="1">
              <a:spcBef>
                <a:spcPct val="0"/>
              </a:spcBef>
              <a:buFontTx/>
              <a:buNone/>
            </a:pPr>
            <a:endParaRPr lang="it-IT" altLang="it-IT" sz="2000" dirty="0">
              <a:latin typeface="+mn-lt"/>
            </a:endParaRPr>
          </a:p>
          <a:p>
            <a:pPr eaLnBrk="1" hangingPunct="1">
              <a:spcBef>
                <a:spcPct val="0"/>
              </a:spcBef>
              <a:buFontTx/>
              <a:buNone/>
            </a:pPr>
            <a:endParaRPr lang="it-IT" altLang="it-IT" sz="2000" dirty="0">
              <a:latin typeface="+mn-lt"/>
            </a:endParaRPr>
          </a:p>
        </p:txBody>
      </p:sp>
    </p:spTree>
    <p:extLst>
      <p:ext uri="{BB962C8B-B14F-4D97-AF65-F5344CB8AC3E}">
        <p14:creationId xmlns:p14="http://schemas.microsoft.com/office/powerpoint/2010/main" val="296275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10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10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10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8" fill="hold"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 calcmode="lin" valueType="num">
                                      <p:cBhvr additive="base">
                                        <p:cTn id="25" dur="10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8"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 calcmode="lin" valueType="num">
                                      <p:cBhvr additive="base">
                                        <p:cTn id="31" dur="1000" fill="hold"/>
                                        <p:tgtEl>
                                          <p:spTgt spid="5">
                                            <p:txEl>
                                              <p:pRg st="8" end="8"/>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502CF724-3717-1611-D2AB-599739742ADC}"/>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673815AE-1628-FE32-C9ED-38FE167728A3}"/>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11E40E1A-D1CF-208E-B731-995588C91ADF}"/>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MERCATO</a:t>
              </a:r>
            </a:p>
          </p:txBody>
        </p:sp>
      </p:grpSp>
      <p:sp>
        <p:nvSpPr>
          <p:cNvPr id="5" name="CasellaDiTesto 4">
            <a:extLst>
              <a:ext uri="{FF2B5EF4-FFF2-40B4-BE49-F238E27FC236}">
                <a16:creationId xmlns:a16="http://schemas.microsoft.com/office/drawing/2014/main" id="{86CC8EE1-A2C9-43B9-95B3-24881F12DD0C}"/>
              </a:ext>
            </a:extLst>
          </p:cNvPr>
          <p:cNvSpPr txBox="1"/>
          <p:nvPr/>
        </p:nvSpPr>
        <p:spPr>
          <a:xfrm>
            <a:off x="3489649" y="687326"/>
            <a:ext cx="6354147" cy="584775"/>
          </a:xfrm>
          <a:prstGeom prst="rect">
            <a:avLst/>
          </a:prstGeom>
          <a:noFill/>
        </p:spPr>
        <p:txBody>
          <a:bodyPr wrap="square" rtlCol="0">
            <a:spAutoFit/>
          </a:bodyPr>
          <a:lstStyle/>
          <a:p>
            <a:r>
              <a:rPr lang="it-IT" sz="3200" b="1" dirty="0"/>
              <a:t>Altri servizi di outsourcing</a:t>
            </a:r>
          </a:p>
        </p:txBody>
      </p:sp>
      <p:sp>
        <p:nvSpPr>
          <p:cNvPr id="6" name="CasellaDiTesto 5">
            <a:extLst>
              <a:ext uri="{FF2B5EF4-FFF2-40B4-BE49-F238E27FC236}">
                <a16:creationId xmlns:a16="http://schemas.microsoft.com/office/drawing/2014/main" id="{A365DBA7-30AA-2580-6661-9A627B3A1B37}"/>
              </a:ext>
            </a:extLst>
          </p:cNvPr>
          <p:cNvSpPr txBox="1"/>
          <p:nvPr/>
        </p:nvSpPr>
        <p:spPr>
          <a:xfrm>
            <a:off x="951721" y="1744825"/>
            <a:ext cx="9194056" cy="3046988"/>
          </a:xfrm>
          <a:prstGeom prst="rect">
            <a:avLst/>
          </a:prstGeom>
          <a:noFill/>
        </p:spPr>
        <p:txBody>
          <a:bodyPr wrap="square" rtlCol="0">
            <a:spAutoFit/>
          </a:bodyPr>
          <a:lstStyle/>
          <a:p>
            <a:pPr marL="285750" indent="-285750">
              <a:buFont typeface="Arial" panose="020B0604020202020204" pitchFamily="34" charset="0"/>
              <a:buChar char="•"/>
            </a:pPr>
            <a:r>
              <a:rPr lang="it-IT" sz="2400" dirty="0"/>
              <a:t>Analisi ed eventualmente rilascio di materie prime e prodotti finiti</a:t>
            </a:r>
          </a:p>
          <a:p>
            <a:pPr marL="285750" indent="-285750">
              <a:buFont typeface="Arial" panose="020B0604020202020204" pitchFamily="34" charset="0"/>
              <a:buChar char="•"/>
            </a:pPr>
            <a:r>
              <a:rPr lang="it-IT" sz="2400" dirty="0"/>
              <a:t>Stabilità on-</a:t>
            </a:r>
            <a:r>
              <a:rPr lang="it-IT" sz="2400" dirty="0" err="1"/>
              <a:t>going</a:t>
            </a:r>
            <a:endParaRPr lang="it-IT" sz="2400" dirty="0"/>
          </a:p>
          <a:p>
            <a:pPr marL="285750" indent="-285750">
              <a:buFont typeface="Arial" panose="020B0604020202020204" pitchFamily="34" charset="0"/>
              <a:buChar char="•"/>
            </a:pPr>
            <a:r>
              <a:rPr lang="it-IT" sz="2400" dirty="0"/>
              <a:t>Convalide analitiche e di processo</a:t>
            </a:r>
          </a:p>
          <a:p>
            <a:pPr marL="285750" indent="-285750">
              <a:buFont typeface="Arial" panose="020B0604020202020204" pitchFamily="34" charset="0"/>
              <a:buChar char="•"/>
            </a:pPr>
            <a:r>
              <a:rPr lang="it-IT" sz="2400" dirty="0"/>
              <a:t>Sviluppo farmaceutico e scale-up</a:t>
            </a:r>
          </a:p>
          <a:p>
            <a:pPr marL="285750" indent="-285750">
              <a:buFont typeface="Arial" panose="020B0604020202020204" pitchFamily="34" charset="0"/>
              <a:buChar char="•"/>
            </a:pPr>
            <a:r>
              <a:rPr lang="it-IT" sz="2400" dirty="0"/>
              <a:t>Audit</a:t>
            </a:r>
          </a:p>
          <a:p>
            <a:pPr marL="285750" indent="-285750">
              <a:buFont typeface="Arial" panose="020B0604020202020204" pitchFamily="34" charset="0"/>
              <a:buChar char="•"/>
            </a:pPr>
            <a:r>
              <a:rPr lang="it-IT" sz="2400" dirty="0"/>
              <a:t>Produzione di farmaci per la sperimentazione clinica</a:t>
            </a:r>
          </a:p>
          <a:p>
            <a:pPr marL="285750" indent="-285750">
              <a:buFont typeface="Arial" panose="020B0604020202020204" pitchFamily="34" charset="0"/>
              <a:buChar char="•"/>
            </a:pPr>
            <a:r>
              <a:rPr lang="it-IT" sz="2400" dirty="0"/>
              <a:t>Distribuzione</a:t>
            </a:r>
          </a:p>
          <a:p>
            <a:pPr marL="285750" indent="-285750">
              <a:buFont typeface="Arial" panose="020B0604020202020204" pitchFamily="34" charset="0"/>
              <a:buChar char="•"/>
            </a:pPr>
            <a:r>
              <a:rPr lang="it-IT" sz="2400" dirty="0"/>
              <a:t>regolatorio</a:t>
            </a:r>
          </a:p>
        </p:txBody>
      </p:sp>
    </p:spTree>
    <p:extLst>
      <p:ext uri="{BB962C8B-B14F-4D97-AF65-F5344CB8AC3E}">
        <p14:creationId xmlns:p14="http://schemas.microsoft.com/office/powerpoint/2010/main" val="1455179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532631CA-1048-C169-D839-C8A764EC4714}"/>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9CFE3400-1011-411E-9EC6-ED24AF827B38}"/>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268DA6F-E6AC-265C-EE12-F97B889B6633}"/>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MERCATO</a:t>
              </a:r>
            </a:p>
          </p:txBody>
        </p:sp>
      </p:grpSp>
      <p:sp>
        <p:nvSpPr>
          <p:cNvPr id="5" name="CasellaDiTesto 9">
            <a:extLst>
              <a:ext uri="{FF2B5EF4-FFF2-40B4-BE49-F238E27FC236}">
                <a16:creationId xmlns:a16="http://schemas.microsoft.com/office/drawing/2014/main" id="{B3717DCC-5A72-BDD1-7227-3278063A0208}"/>
              </a:ext>
            </a:extLst>
          </p:cNvPr>
          <p:cNvSpPr txBox="1">
            <a:spLocks noChangeArrowheads="1"/>
          </p:cNvSpPr>
          <p:nvPr/>
        </p:nvSpPr>
        <p:spPr bwMode="auto">
          <a:xfrm>
            <a:off x="2054872" y="791048"/>
            <a:ext cx="9580401" cy="523220"/>
          </a:xfrm>
          <a:prstGeom prst="rect">
            <a:avLst/>
          </a:prstGeom>
          <a:noFill/>
          <a:ln w="9525">
            <a:noFill/>
            <a:miter lim="800000"/>
            <a:headEnd/>
            <a:tailEnd/>
          </a:ln>
        </p:spPr>
        <p:txBody>
          <a:bodyPr wrap="square">
            <a:spAutoFit/>
          </a:bodyPr>
          <a:lstStyle/>
          <a:p>
            <a:pPr marL="381000" indent="-381000" algn="just">
              <a:spcBef>
                <a:spcPct val="20000"/>
              </a:spcBef>
              <a:buSzPct val="75000"/>
              <a:defRPr/>
            </a:pPr>
            <a:r>
              <a:rPr lang="it-IT" sz="2800" b="1" dirty="0">
                <a:latin typeface="+mn-lt"/>
              </a:rPr>
              <a:t>BIOTECH un fattore di accelerazione dell’outsourcing </a:t>
            </a:r>
          </a:p>
        </p:txBody>
      </p:sp>
      <p:sp>
        <p:nvSpPr>
          <p:cNvPr id="6" name="CasellaDiTesto 2">
            <a:extLst>
              <a:ext uri="{FF2B5EF4-FFF2-40B4-BE49-F238E27FC236}">
                <a16:creationId xmlns:a16="http://schemas.microsoft.com/office/drawing/2014/main" id="{0C824E9B-924D-148B-6EE7-382B1B6DC0D8}"/>
              </a:ext>
            </a:extLst>
          </p:cNvPr>
          <p:cNvSpPr txBox="1">
            <a:spLocks noChangeArrowheads="1"/>
          </p:cNvSpPr>
          <p:nvPr/>
        </p:nvSpPr>
        <p:spPr bwMode="auto">
          <a:xfrm>
            <a:off x="1390407" y="1676109"/>
            <a:ext cx="9411185"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it-IT" altLang="it-IT" sz="2800" b="0" dirty="0"/>
              <a:t>la proliferazione globale delle biotecnologie, per le quali la maggior parte delle industrie non ha le capacità di produzione interna per produrre i propri farmaci, porterà ad un incremento delle richieste di outsourcing e non stupisce se le previsioni prevedano che il </a:t>
            </a:r>
            <a:r>
              <a:rPr lang="it-IT" altLang="it-IT" sz="2800" b="1" dirty="0"/>
              <a:t>mercato globale del CDMO crescerà da 81 miliardi di dollari nel 2020 a 159 miliardi entro il 2027</a:t>
            </a:r>
          </a:p>
        </p:txBody>
      </p:sp>
    </p:spTree>
    <p:extLst>
      <p:ext uri="{BB962C8B-B14F-4D97-AF65-F5344CB8AC3E}">
        <p14:creationId xmlns:p14="http://schemas.microsoft.com/office/powerpoint/2010/main" val="317161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800" decel="100000"/>
                                        <p:tgtEl>
                                          <p:spTgt spid="5">
                                            <p:txEl>
                                              <p:pRg st="0" end="0"/>
                                            </p:txEl>
                                          </p:spTgt>
                                        </p:tgtEl>
                                      </p:cBhvr>
                                    </p:animEffect>
                                    <p:anim calcmode="lin" valueType="num">
                                      <p:cBhvr>
                                        <p:cTn id="8" dur="800" decel="100000" fill="hold"/>
                                        <p:tgtEl>
                                          <p:spTgt spid="5">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5">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5">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xEl>
                                              <p:pRg st="0" end="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4A9B1E68-26D6-0F14-66C9-E64D00232D7E}"/>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E54EBDC0-1EDE-DBD1-4716-5B198A0CD44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DF0AF6CC-4D23-3CE1-EB16-50636BDB9620}"/>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MERCATO</a:t>
              </a:r>
            </a:p>
          </p:txBody>
        </p:sp>
      </p:grpSp>
      <p:sp>
        <p:nvSpPr>
          <p:cNvPr id="5" name="CasellaDiTesto 9">
            <a:extLst>
              <a:ext uri="{FF2B5EF4-FFF2-40B4-BE49-F238E27FC236}">
                <a16:creationId xmlns:a16="http://schemas.microsoft.com/office/drawing/2014/main" id="{FC98FC3F-45B6-DB2A-EF4D-883619EFBBB8}"/>
              </a:ext>
            </a:extLst>
          </p:cNvPr>
          <p:cNvSpPr txBox="1">
            <a:spLocks noChangeArrowheads="1"/>
          </p:cNvSpPr>
          <p:nvPr/>
        </p:nvSpPr>
        <p:spPr bwMode="auto">
          <a:xfrm>
            <a:off x="3286515" y="712236"/>
            <a:ext cx="7272338" cy="523875"/>
          </a:xfrm>
          <a:prstGeom prst="rect">
            <a:avLst/>
          </a:prstGeom>
          <a:noFill/>
          <a:ln w="9525">
            <a:noFill/>
            <a:miter lim="800000"/>
            <a:headEnd/>
            <a:tailEnd/>
          </a:ln>
        </p:spPr>
        <p:txBody>
          <a:bodyPr>
            <a:spAutoFit/>
          </a:bodyPr>
          <a:lstStyle/>
          <a:p>
            <a:pPr marL="381000" indent="-381000" algn="just">
              <a:spcBef>
                <a:spcPct val="20000"/>
              </a:spcBef>
              <a:buSzPct val="75000"/>
              <a:defRPr/>
            </a:pPr>
            <a:r>
              <a:rPr lang="it-IT" sz="2800" b="1" dirty="0">
                <a:latin typeface="+mn-lt"/>
              </a:rPr>
              <a:t>Il cambio di approccio all’outsourcing</a:t>
            </a:r>
          </a:p>
        </p:txBody>
      </p:sp>
      <p:sp>
        <p:nvSpPr>
          <p:cNvPr id="6" name="CasellaDiTesto 2">
            <a:extLst>
              <a:ext uri="{FF2B5EF4-FFF2-40B4-BE49-F238E27FC236}">
                <a16:creationId xmlns:a16="http://schemas.microsoft.com/office/drawing/2014/main" id="{A12CFAA6-EC51-E710-6905-07EB6BCE7636}"/>
              </a:ext>
            </a:extLst>
          </p:cNvPr>
          <p:cNvSpPr txBox="1">
            <a:spLocks noChangeArrowheads="1"/>
          </p:cNvSpPr>
          <p:nvPr/>
        </p:nvSpPr>
        <p:spPr bwMode="auto">
          <a:xfrm>
            <a:off x="911029" y="1519139"/>
            <a:ext cx="11078807"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it-IT" altLang="it-IT" sz="2800" b="0" dirty="0"/>
              <a:t>In passato, le aziende farmaceutiche consideravano le partnership CDMO e il dual sourcing principalmente come un esercizio di mitigazione del rischio. </a:t>
            </a:r>
            <a:r>
              <a:rPr lang="it-IT" altLang="it-IT" sz="2800" b="0" dirty="0">
                <a:latin typeface="+mn-lt"/>
              </a:rPr>
              <a:t>Tuttavia</a:t>
            </a:r>
            <a:r>
              <a:rPr lang="it-IT" altLang="it-IT" sz="2800" b="0" dirty="0"/>
              <a:t>, il settore farmaceutico si sta ora rendendo conto che le sue competenze principali sono nella ricerca e sviluppo piuttosto che nella costruzione e manutenzione di impianti di produzione, il che porta a un maggior grado di esternalizzazione. Si prevede che questa tendenza continui, in particolare in un contesto di catene di approvvigionamento limitate </a:t>
            </a:r>
            <a:r>
              <a:rPr lang="it-IT" altLang="it-IT" sz="2800" b="0" dirty="0" err="1"/>
              <a:t>post-COVID</a:t>
            </a:r>
            <a:endParaRPr lang="it-IT" altLang="it-IT" sz="2800" dirty="0"/>
          </a:p>
        </p:txBody>
      </p:sp>
    </p:spTree>
    <p:extLst>
      <p:ext uri="{BB962C8B-B14F-4D97-AF65-F5344CB8AC3E}">
        <p14:creationId xmlns:p14="http://schemas.microsoft.com/office/powerpoint/2010/main" val="140307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800" decel="100000"/>
                                        <p:tgtEl>
                                          <p:spTgt spid="5">
                                            <p:txEl>
                                              <p:pRg st="0" end="0"/>
                                            </p:txEl>
                                          </p:spTgt>
                                        </p:tgtEl>
                                      </p:cBhvr>
                                    </p:animEffect>
                                    <p:anim calcmode="lin" valueType="num">
                                      <p:cBhvr>
                                        <p:cTn id="8" dur="800" decel="100000" fill="hold"/>
                                        <p:tgtEl>
                                          <p:spTgt spid="5">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5">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5">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xEl>
                                              <p:pRg st="0" end="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C87A8A4E-C058-5558-410C-0CBE11863B40}"/>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4303A973-555C-CF80-20D9-5A73A4CBEA2C}"/>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2409A913-4EF8-87CF-09E3-5CB28133EFCD}"/>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LA PRODUZIONE FARMACEUTICA IN ITALIA</a:t>
              </a:r>
            </a:p>
          </p:txBody>
        </p:sp>
      </p:grpSp>
      <p:graphicFrame>
        <p:nvGraphicFramePr>
          <p:cNvPr id="5" name="Grafico 11">
            <a:extLst>
              <a:ext uri="{FF2B5EF4-FFF2-40B4-BE49-F238E27FC236}">
                <a16:creationId xmlns:a16="http://schemas.microsoft.com/office/drawing/2014/main" id="{13391724-90C1-3762-1D49-DA6915769A82}"/>
              </a:ext>
            </a:extLst>
          </p:cNvPr>
          <p:cNvGraphicFramePr>
            <a:graphicFrameLocks/>
          </p:cNvGraphicFramePr>
          <p:nvPr>
            <p:extLst>
              <p:ext uri="{D42A27DB-BD31-4B8C-83A1-F6EECF244321}">
                <p14:modId xmlns:p14="http://schemas.microsoft.com/office/powerpoint/2010/main" val="1226928558"/>
              </p:ext>
            </p:extLst>
          </p:nvPr>
        </p:nvGraphicFramePr>
        <p:xfrm>
          <a:off x="1840966" y="569167"/>
          <a:ext cx="8510068" cy="5299788"/>
        </p:xfrm>
        <a:graphic>
          <a:graphicData uri="http://schemas.openxmlformats.org/presentationml/2006/ole">
            <mc:AlternateContent xmlns:mc="http://schemas.openxmlformats.org/markup-compatibility/2006">
              <mc:Choice xmlns:v="urn:schemas-microsoft-com:vml" Requires="v">
                <p:oleObj name="Chart" r:id="rId2" imgW="7269693" imgH="4549306" progId="Excel.Chart.8">
                  <p:embed/>
                </p:oleObj>
              </mc:Choice>
              <mc:Fallback>
                <p:oleObj name="Chart" r:id="rId2" imgW="7269693" imgH="4549306" progId="Excel.Chart.8">
                  <p:embed/>
                  <p:pic>
                    <p:nvPicPr>
                      <p:cNvPr id="5" name="Grafico 11">
                        <a:extLst>
                          <a:ext uri="{FF2B5EF4-FFF2-40B4-BE49-F238E27FC236}">
                            <a16:creationId xmlns:a16="http://schemas.microsoft.com/office/drawing/2014/main" id="{13391724-90C1-3762-1D49-DA6915769A8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0966" y="569167"/>
                        <a:ext cx="8510068" cy="5299788"/>
                      </a:xfrm>
                      <a:prstGeom prst="rect">
                        <a:avLst/>
                      </a:prstGeom>
                      <a:noFill/>
                      <a:ln>
                        <a:noFill/>
                      </a:ln>
                    </p:spPr>
                  </p:pic>
                </p:oleObj>
              </mc:Fallback>
            </mc:AlternateContent>
          </a:graphicData>
        </a:graphic>
      </p:graphicFrame>
      <p:sp>
        <p:nvSpPr>
          <p:cNvPr id="6" name="Rettangolo 13">
            <a:extLst>
              <a:ext uri="{FF2B5EF4-FFF2-40B4-BE49-F238E27FC236}">
                <a16:creationId xmlns:a16="http://schemas.microsoft.com/office/drawing/2014/main" id="{EA98BEB9-7A0D-E6FD-5C38-E300D4F7FBD4}"/>
              </a:ext>
            </a:extLst>
          </p:cNvPr>
          <p:cNvSpPr>
            <a:spLocks noChangeArrowheads="1"/>
          </p:cNvSpPr>
          <p:nvPr/>
        </p:nvSpPr>
        <p:spPr bwMode="auto">
          <a:xfrm>
            <a:off x="188718" y="5637180"/>
            <a:ext cx="22733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900" b="0" dirty="0"/>
              <a:t>Fonte : Prometeia/Farmindustria</a:t>
            </a:r>
          </a:p>
        </p:txBody>
      </p:sp>
    </p:spTree>
    <p:extLst>
      <p:ext uri="{BB962C8B-B14F-4D97-AF65-F5344CB8AC3E}">
        <p14:creationId xmlns:p14="http://schemas.microsoft.com/office/powerpoint/2010/main" val="9176862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7C6B36AA-65A7-6820-C51A-C7219BD16D79}"/>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3B893388-A6B0-C758-7738-ABB68D3783D6}"/>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AE69A23E-EF4F-BB97-1B25-9C9D219EA073}"/>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LA PRODUZIONE FARMACEUTICA IN ITALIA</a:t>
              </a:r>
            </a:p>
          </p:txBody>
        </p:sp>
      </p:grpSp>
      <p:sp>
        <p:nvSpPr>
          <p:cNvPr id="6" name="Rettangolo 13">
            <a:extLst>
              <a:ext uri="{FF2B5EF4-FFF2-40B4-BE49-F238E27FC236}">
                <a16:creationId xmlns:a16="http://schemas.microsoft.com/office/drawing/2014/main" id="{27281CC6-421F-9C60-68A0-E7E9D5669241}"/>
              </a:ext>
            </a:extLst>
          </p:cNvPr>
          <p:cNvSpPr>
            <a:spLocks noChangeArrowheads="1"/>
          </p:cNvSpPr>
          <p:nvPr/>
        </p:nvSpPr>
        <p:spPr bwMode="auto">
          <a:xfrm>
            <a:off x="188718" y="5637180"/>
            <a:ext cx="22733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900" b="0" dirty="0"/>
              <a:t>Fonte : Prometeia/Farmindustria</a:t>
            </a:r>
          </a:p>
        </p:txBody>
      </p:sp>
      <p:graphicFrame>
        <p:nvGraphicFramePr>
          <p:cNvPr id="7" name="Grafico 1">
            <a:extLst>
              <a:ext uri="{FF2B5EF4-FFF2-40B4-BE49-F238E27FC236}">
                <a16:creationId xmlns:a16="http://schemas.microsoft.com/office/drawing/2014/main" id="{42B90445-1C3E-51E4-B687-75B796117275}"/>
              </a:ext>
            </a:extLst>
          </p:cNvPr>
          <p:cNvGraphicFramePr>
            <a:graphicFrameLocks/>
          </p:cNvGraphicFramePr>
          <p:nvPr>
            <p:extLst>
              <p:ext uri="{D42A27DB-BD31-4B8C-83A1-F6EECF244321}">
                <p14:modId xmlns:p14="http://schemas.microsoft.com/office/powerpoint/2010/main" val="3042370383"/>
              </p:ext>
            </p:extLst>
          </p:nvPr>
        </p:nvGraphicFramePr>
        <p:xfrm>
          <a:off x="1885098" y="429208"/>
          <a:ext cx="8095813" cy="5207972"/>
        </p:xfrm>
        <a:graphic>
          <a:graphicData uri="http://schemas.openxmlformats.org/presentationml/2006/ole">
            <mc:AlternateContent xmlns:mc="http://schemas.openxmlformats.org/markup-compatibility/2006">
              <mc:Choice xmlns:v="urn:schemas-microsoft-com:vml" Requires="v">
                <p:oleObj name="Chart" r:id="rId2" imgW="7571888" imgH="4968671" progId="Excel.Chart.8">
                  <p:embed/>
                </p:oleObj>
              </mc:Choice>
              <mc:Fallback>
                <p:oleObj name="Chart" r:id="rId2" imgW="7571888" imgH="4968671" progId="Excel.Chart.8">
                  <p:embed/>
                  <p:pic>
                    <p:nvPicPr>
                      <p:cNvPr id="7" name="Grafico 1">
                        <a:extLst>
                          <a:ext uri="{FF2B5EF4-FFF2-40B4-BE49-F238E27FC236}">
                            <a16:creationId xmlns:a16="http://schemas.microsoft.com/office/drawing/2014/main" id="{42B90445-1C3E-51E4-B687-75B79611727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5098" y="429208"/>
                        <a:ext cx="8095813" cy="5207972"/>
                      </a:xfrm>
                      <a:prstGeom prst="rect">
                        <a:avLst/>
                      </a:prstGeom>
                      <a:noFill/>
                    </p:spPr>
                  </p:pic>
                </p:oleObj>
              </mc:Fallback>
            </mc:AlternateContent>
          </a:graphicData>
        </a:graphic>
      </p:graphicFrame>
    </p:spTree>
    <p:extLst>
      <p:ext uri="{BB962C8B-B14F-4D97-AF65-F5344CB8AC3E}">
        <p14:creationId xmlns:p14="http://schemas.microsoft.com/office/powerpoint/2010/main" val="2029920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o 4">
            <a:extLst>
              <a:ext uri="{FF2B5EF4-FFF2-40B4-BE49-F238E27FC236}">
                <a16:creationId xmlns:a16="http://schemas.microsoft.com/office/drawing/2014/main" id="{0CA6BE54-764C-D71C-8BAD-544B94E9E963}"/>
              </a:ext>
            </a:extLst>
          </p:cNvPr>
          <p:cNvGrpSpPr/>
          <p:nvPr/>
        </p:nvGrpSpPr>
        <p:grpSpPr>
          <a:xfrm>
            <a:off x="0" y="0"/>
            <a:ext cx="12192000" cy="429208"/>
            <a:chOff x="0" y="0"/>
            <a:chExt cx="12192000" cy="429208"/>
          </a:xfrm>
        </p:grpSpPr>
        <p:sp>
          <p:nvSpPr>
            <p:cNvPr id="6" name="Rettangolo 5">
              <a:extLst>
                <a:ext uri="{FF2B5EF4-FFF2-40B4-BE49-F238E27FC236}">
                  <a16:creationId xmlns:a16="http://schemas.microsoft.com/office/drawing/2014/main" id="{0DDE0FF3-198E-E041-7664-027771ABEB70}"/>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a:extLst>
                <a:ext uri="{FF2B5EF4-FFF2-40B4-BE49-F238E27FC236}">
                  <a16:creationId xmlns:a16="http://schemas.microsoft.com/office/drawing/2014/main" id="{EACA58CD-6E28-C64B-177D-D40C1F63FDE0}"/>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8" name="Rettangolo 7">
            <a:extLst>
              <a:ext uri="{FF2B5EF4-FFF2-40B4-BE49-F238E27FC236}">
                <a16:creationId xmlns:a16="http://schemas.microsoft.com/office/drawing/2014/main" id="{93C9805E-77D0-AA24-46D5-5F69D598349B}"/>
              </a:ext>
            </a:extLst>
          </p:cNvPr>
          <p:cNvSpPr/>
          <p:nvPr/>
        </p:nvSpPr>
        <p:spPr>
          <a:xfrm>
            <a:off x="1720234" y="1159523"/>
            <a:ext cx="8642350" cy="3847207"/>
          </a:xfrm>
          <a:prstGeom prst="rect">
            <a:avLst/>
          </a:prstGeom>
        </p:spPr>
        <p:txBody>
          <a:bodyPr>
            <a:spAutoFit/>
          </a:bodyPr>
          <a:lstStyle/>
          <a:p>
            <a:pPr marL="381000" indent="-381000" algn="ctr">
              <a:spcBef>
                <a:spcPct val="20000"/>
              </a:spcBef>
              <a:buSzPct val="75000"/>
              <a:buFont typeface="Wingdings" pitchFamily="2" charset="2"/>
              <a:buNone/>
              <a:defRPr/>
            </a:pPr>
            <a:r>
              <a:rPr lang="it-IT" sz="2800" dirty="0">
                <a:solidFill>
                  <a:schemeClr val="accent2"/>
                </a:solidFill>
                <a:latin typeface="+mn-lt"/>
              </a:rPr>
              <a:t>Perché è importante non sbagliare la scelta ??</a:t>
            </a:r>
          </a:p>
          <a:p>
            <a:pPr marL="381000" indent="-381000" algn="ctr">
              <a:spcBef>
                <a:spcPct val="20000"/>
              </a:spcBef>
              <a:buSzPct val="75000"/>
              <a:buFont typeface="Wingdings" pitchFamily="2" charset="2"/>
              <a:buNone/>
              <a:defRPr/>
            </a:pPr>
            <a:r>
              <a:rPr lang="it-IT" sz="2800" dirty="0">
                <a:solidFill>
                  <a:srgbClr val="FF0000"/>
                </a:solidFill>
                <a:latin typeface="+mn-lt"/>
              </a:rPr>
              <a:t> </a:t>
            </a:r>
          </a:p>
          <a:p>
            <a:pPr marL="342900" indent="-342900" algn="just">
              <a:spcBef>
                <a:spcPct val="20000"/>
              </a:spcBef>
              <a:buSzPct val="75000"/>
              <a:buFont typeface="Arial" panose="020B0604020202020204" pitchFamily="34" charset="0"/>
              <a:buChar char="•"/>
              <a:defRPr/>
            </a:pPr>
            <a:r>
              <a:rPr lang="it-IT" sz="2400" dirty="0">
                <a:latin typeface="+mn-lt"/>
              </a:rPr>
              <a:t>L’affidamento di una produzione di medicinale  in outsourcing rappresenta sempre un processo tecnicamente complesso, che richiede un ingente impiego di risorse e talvolta investimenti.</a:t>
            </a:r>
          </a:p>
          <a:p>
            <a:pPr marL="381000" indent="-381000" algn="just">
              <a:spcBef>
                <a:spcPct val="20000"/>
              </a:spcBef>
              <a:buSzPct val="75000"/>
              <a:buFont typeface="Wingdings" pitchFamily="2" charset="2"/>
              <a:buChar char="ü"/>
              <a:defRPr/>
            </a:pPr>
            <a:endParaRPr lang="it-IT" sz="2400" dirty="0">
              <a:latin typeface="+mn-lt"/>
            </a:endParaRPr>
          </a:p>
          <a:p>
            <a:pPr marL="342900" indent="-342900" algn="just">
              <a:spcBef>
                <a:spcPct val="20000"/>
              </a:spcBef>
              <a:buSzPct val="75000"/>
              <a:buFont typeface="Arial" panose="020B0604020202020204" pitchFamily="34" charset="0"/>
              <a:buChar char="•"/>
              <a:defRPr/>
            </a:pPr>
            <a:r>
              <a:rPr lang="it-IT" sz="2400" dirty="0">
                <a:latin typeface="+mn-lt"/>
              </a:rPr>
              <a:t>E’ un processo costoso e come tale deve essere considerato sia che si tratti di una scelta tattica (a breve termine) o strategica (a medio/lungo termine).</a:t>
            </a:r>
          </a:p>
        </p:txBody>
      </p:sp>
    </p:spTree>
    <p:extLst>
      <p:ext uri="{BB962C8B-B14F-4D97-AF65-F5344CB8AC3E}">
        <p14:creationId xmlns:p14="http://schemas.microsoft.com/office/powerpoint/2010/main" val="354613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8">
                                            <p:txEl>
                                              <p:pRg st="0" end="0"/>
                                            </p:txEl>
                                          </p:spTgt>
                                        </p:tgtEl>
                                        <p:attrNameLst>
                                          <p:attrName>ppt_x</p:attrName>
                                        </p:attrNameLst>
                                      </p:cBhvr>
                                    </p:anim>
                                    <p:anim from="0" to="-1.0" calcmode="lin" valueType="num">
                                      <p:cBhvr>
                                        <p:cTn id="8" dur="200" decel="50000" autoRev="1" fill="hold">
                                          <p:stCondLst>
                                            <p:cond delay="600"/>
                                          </p:stCondLst>
                                        </p:cTn>
                                        <p:tgtEl>
                                          <p:spTgt spid="8">
                                            <p:txEl>
                                              <p:pRg st="0" end="0"/>
                                            </p:txEl>
                                          </p:spTgt>
                                        </p:tgtEl>
                                        <p:attrNameLst>
                                          <p:attrName>xshear</p:attrName>
                                        </p:attrNameLst>
                                      </p:cBhvr>
                                    </p:anim>
                                    <p:animScale>
                                      <p:cBhvr>
                                        <p:cTn id="9" dur="200" decel="100000" autoRev="1" fill="hold">
                                          <p:stCondLst>
                                            <p:cond delay="600"/>
                                          </p:stCondLst>
                                        </p:cTn>
                                        <p:tgtEl>
                                          <p:spTgt spid="8">
                                            <p:txEl>
                                              <p:pRg st="0" end="0"/>
                                            </p:txEl>
                                          </p:spTgt>
                                        </p:tgtEl>
                                      </p:cBhvr>
                                      <p:from x="100000" y="100000"/>
                                      <p:to x="80000" y="100000"/>
                                    </p:animScale>
                                    <p:anim by="(#ppt_h/3+#ppt_w*0.1)" calcmode="lin" valueType="num">
                                      <p:cBhvr additive="sum">
                                        <p:cTn id="10" dur="200" decel="100000" autoRev="1" fill="hold">
                                          <p:stCondLst>
                                            <p:cond delay="600"/>
                                          </p:stCondLst>
                                        </p:cTn>
                                        <p:tgtEl>
                                          <p:spTgt spid="8">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2000"/>
                                        <p:tgtEl>
                                          <p:spTgt spid="8">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animEffect transition="in" filter="fade">
                                      <p:cBhvr>
                                        <p:cTn id="20" dur="2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ABE04ABB-839B-303A-F07C-6BE5A1FE8BEA}"/>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13CD7B86-2FBD-FAA3-132D-05079DDF2F01}"/>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A81E4D77-DC55-7463-116F-C8FD90D5CF90}"/>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5" name="Rettangolo 4">
            <a:extLst>
              <a:ext uri="{FF2B5EF4-FFF2-40B4-BE49-F238E27FC236}">
                <a16:creationId xmlns:a16="http://schemas.microsoft.com/office/drawing/2014/main" id="{797C42C0-0C0C-1356-5E91-AF5049D6BB00}"/>
              </a:ext>
            </a:extLst>
          </p:cNvPr>
          <p:cNvSpPr/>
          <p:nvPr/>
        </p:nvSpPr>
        <p:spPr>
          <a:xfrm>
            <a:off x="1720234" y="1009650"/>
            <a:ext cx="8642350" cy="2419350"/>
          </a:xfrm>
          <a:prstGeom prst="rect">
            <a:avLst/>
          </a:prstGeom>
        </p:spPr>
        <p:txBody>
          <a:bodyPr>
            <a:spAutoFit/>
          </a:bodyPr>
          <a:lstStyle/>
          <a:p>
            <a:pPr marL="381000" indent="-381000" algn="ctr">
              <a:spcBef>
                <a:spcPct val="20000"/>
              </a:spcBef>
              <a:buSzPct val="75000"/>
              <a:buFont typeface="Wingdings" pitchFamily="2" charset="2"/>
              <a:buNone/>
              <a:defRPr/>
            </a:pPr>
            <a:r>
              <a:rPr lang="it-IT" sz="2800" dirty="0">
                <a:solidFill>
                  <a:schemeClr val="accent2"/>
                </a:solidFill>
                <a:latin typeface="+mn-lt"/>
              </a:rPr>
              <a:t>Perché è importante non sbagliare la scelta ?</a:t>
            </a:r>
          </a:p>
          <a:p>
            <a:pPr marL="381000" indent="-381000" algn="ctr">
              <a:spcBef>
                <a:spcPct val="20000"/>
              </a:spcBef>
              <a:buSzPct val="75000"/>
              <a:buFont typeface="Wingdings" pitchFamily="2" charset="2"/>
              <a:buNone/>
              <a:defRPr/>
            </a:pPr>
            <a:r>
              <a:rPr lang="it-IT" sz="2800" dirty="0">
                <a:latin typeface="+mn-lt"/>
              </a:rPr>
              <a:t> </a:t>
            </a:r>
          </a:p>
          <a:p>
            <a:pPr marL="381000" indent="-381000" algn="just">
              <a:spcBef>
                <a:spcPct val="20000"/>
              </a:spcBef>
              <a:buSzPct val="75000"/>
              <a:defRPr/>
            </a:pPr>
            <a:r>
              <a:rPr lang="it-IT" sz="2800" dirty="0">
                <a:latin typeface="+mn-lt"/>
              </a:rPr>
              <a:t>    Il rischio è di compromettere il nostro business, cambiare potrebbe non essere facile, rapido, economico, addirittura possibile :</a:t>
            </a:r>
          </a:p>
        </p:txBody>
      </p:sp>
      <p:sp>
        <p:nvSpPr>
          <p:cNvPr id="6" name="Text Box 5">
            <a:extLst>
              <a:ext uri="{FF2B5EF4-FFF2-40B4-BE49-F238E27FC236}">
                <a16:creationId xmlns:a16="http://schemas.microsoft.com/office/drawing/2014/main" id="{E2029117-D0A6-B020-1BFC-B8CE7C9849B0}"/>
              </a:ext>
            </a:extLst>
          </p:cNvPr>
          <p:cNvSpPr txBox="1">
            <a:spLocks noChangeArrowheads="1"/>
          </p:cNvSpPr>
          <p:nvPr/>
        </p:nvSpPr>
        <p:spPr bwMode="auto">
          <a:xfrm>
            <a:off x="1828978" y="3525870"/>
            <a:ext cx="8424862" cy="1655663"/>
          </a:xfrm>
          <a:prstGeom prst="rect">
            <a:avLst/>
          </a:prstGeom>
          <a:noFill/>
          <a:ln w="12700">
            <a:noFill/>
            <a:miter lim="800000"/>
            <a:headEnd/>
            <a:tailEnd/>
          </a:ln>
          <a:effectLst/>
        </p:spPr>
        <p:txBody>
          <a:bodyPr lIns="90488" tIns="44450" rIns="90488" bIns="44450">
            <a:scene3d>
              <a:camera prst="orthographicFront"/>
              <a:lightRig rig="threePt" dir="t"/>
            </a:scene3d>
            <a:sp3d extrusionH="57150">
              <a:bevelT w="69850" h="38100" prst="cross"/>
            </a:sp3d>
          </a:bodyPr>
          <a:lstStyle/>
          <a:p>
            <a:pPr marL="381000" indent="-381000" algn="ctr">
              <a:spcBef>
                <a:spcPct val="20000"/>
              </a:spcBef>
              <a:buSzPct val="75000"/>
              <a:buFont typeface="Wingdings" pitchFamily="2" charset="2"/>
              <a:buNone/>
              <a:defRPr/>
            </a:pPr>
            <a:endParaRPr lang="it-IT" sz="2000" dirty="0">
              <a:solidFill>
                <a:srgbClr val="0000FF"/>
              </a:solidFill>
              <a:effectLst>
                <a:outerShdw blurRad="38100" dist="38100" dir="2700000" algn="tl">
                  <a:srgbClr val="C0C0C0"/>
                </a:outerShdw>
              </a:effectLst>
              <a:latin typeface="Comic Sans MS" pitchFamily="66" charset="0"/>
            </a:endParaRPr>
          </a:p>
          <a:p>
            <a:pPr marL="381000" indent="-381000" algn="ctr">
              <a:spcBef>
                <a:spcPct val="20000"/>
              </a:spcBef>
              <a:buSzPct val="75000"/>
              <a:buFont typeface="Wingdings" pitchFamily="2" charset="2"/>
              <a:buNone/>
              <a:defRPr/>
            </a:pPr>
            <a:r>
              <a:rPr lang="it-IT" sz="4000" dirty="0">
                <a:solidFill>
                  <a:srgbClr val="F00000"/>
                </a:solidFill>
                <a:latin typeface="Comic Sans MS" pitchFamily="66" charset="0"/>
              </a:rPr>
              <a:t>LA POSTA IN GIOCO E’ ALTA</a:t>
            </a:r>
          </a:p>
        </p:txBody>
      </p:sp>
    </p:spTree>
    <p:extLst>
      <p:ext uri="{BB962C8B-B14F-4D97-AF65-F5344CB8AC3E}">
        <p14:creationId xmlns:p14="http://schemas.microsoft.com/office/powerpoint/2010/main" val="1052271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5">
                                            <p:txEl>
                                              <p:pRg st="0" end="0"/>
                                            </p:txEl>
                                          </p:spTgt>
                                        </p:tgtEl>
                                        <p:attrNameLst>
                                          <p:attrName>ppt_x</p:attrName>
                                        </p:attrNameLst>
                                      </p:cBhvr>
                                    </p:anim>
                                    <p:anim from="0" to="-1.0" calcmode="lin" valueType="num">
                                      <p:cBhvr>
                                        <p:cTn id="8" dur="200" decel="50000" autoRev="1" fill="hold">
                                          <p:stCondLst>
                                            <p:cond delay="600"/>
                                          </p:stCondLst>
                                        </p:cTn>
                                        <p:tgtEl>
                                          <p:spTgt spid="5">
                                            <p:txEl>
                                              <p:pRg st="0" end="0"/>
                                            </p:txEl>
                                          </p:spTgt>
                                        </p:tgtEl>
                                        <p:attrNameLst>
                                          <p:attrName>xshear</p:attrName>
                                        </p:attrNameLst>
                                      </p:cBhvr>
                                    </p:anim>
                                    <p:animScale>
                                      <p:cBhvr>
                                        <p:cTn id="9" dur="200" decel="100000" autoRev="1" fill="hold">
                                          <p:stCondLst>
                                            <p:cond delay="600"/>
                                          </p:stCondLst>
                                        </p:cTn>
                                        <p:tgtEl>
                                          <p:spTgt spid="5">
                                            <p:txEl>
                                              <p:pRg st="0" end="0"/>
                                            </p:txEl>
                                          </p:spTgt>
                                        </p:tgtEl>
                                      </p:cBhvr>
                                      <p:from x="100000" y="100000"/>
                                      <p:to x="80000" y="100000"/>
                                    </p:animScale>
                                    <p:anim by="(#ppt_h/3+#ppt_w*0.1)" calcmode="lin" valueType="num">
                                      <p:cBhvr additive="sum">
                                        <p:cTn id="10" dur="200" decel="100000" autoRev="1" fill="hold">
                                          <p:stCondLst>
                                            <p:cond delay="600"/>
                                          </p:stCondLst>
                                        </p:cTn>
                                        <p:tgtEl>
                                          <p:spTgt spid="5">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50E79CDB-5022-28FA-7DC3-A6CDFB8ED34A}"/>
              </a:ext>
            </a:extLst>
          </p:cNvPr>
          <p:cNvSpPr/>
          <p:nvPr/>
        </p:nvSpPr>
        <p:spPr>
          <a:xfrm>
            <a:off x="1720234" y="665129"/>
            <a:ext cx="9617853" cy="4308872"/>
          </a:xfrm>
          <a:prstGeom prst="rect">
            <a:avLst/>
          </a:prstGeom>
        </p:spPr>
        <p:txBody>
          <a:bodyPr wrap="square">
            <a:spAutoFit/>
          </a:bodyPr>
          <a:lstStyle/>
          <a:p>
            <a:pPr eaLnBrk="1" hangingPunct="1">
              <a:buFont typeface="Wingdings" pitchFamily="2" charset="2"/>
              <a:buNone/>
              <a:defRPr/>
            </a:pPr>
            <a:endParaRPr lang="it-IT" sz="2400" b="0" dirty="0">
              <a:effectLst>
                <a:outerShdw blurRad="38100" dist="38100" dir="2700000" algn="tl">
                  <a:srgbClr val="C0C0C0"/>
                </a:outerShdw>
              </a:effectLst>
            </a:endParaRPr>
          </a:p>
          <a:p>
            <a:pPr eaLnBrk="1" hangingPunct="1">
              <a:buFont typeface="Wingdings" pitchFamily="2" charset="2"/>
              <a:buNone/>
              <a:defRPr/>
            </a:pPr>
            <a:r>
              <a:rPr lang="it-IT" sz="2400" b="0" dirty="0"/>
              <a:t>La scelta del giusto partner è un lavoro di squadra che coinvolge contemporaneamente e su più fronti diverse funzioni aziendali:</a:t>
            </a:r>
          </a:p>
          <a:p>
            <a:pPr eaLnBrk="1" hangingPunct="1">
              <a:buFont typeface="Wingdings" pitchFamily="2" charset="2"/>
              <a:buNone/>
              <a:defRPr/>
            </a:pPr>
            <a:endParaRPr lang="it-IT" sz="2400" b="0" dirty="0"/>
          </a:p>
          <a:p>
            <a:pPr marL="1028700" lvl="1" indent="-457200" eaLnBrk="1" hangingPunct="1">
              <a:buFont typeface="Arial" panose="020B0604020202020204" pitchFamily="34" charset="0"/>
              <a:buChar char="•"/>
              <a:defRPr/>
            </a:pPr>
            <a:r>
              <a:rPr lang="it-IT" sz="2400" dirty="0"/>
              <a:t>Logistica / Acquisti </a:t>
            </a:r>
          </a:p>
          <a:p>
            <a:pPr marL="1028700" lvl="1" indent="-457200" eaLnBrk="1" hangingPunct="1">
              <a:buFont typeface="Arial" panose="020B0604020202020204" pitchFamily="34" charset="0"/>
              <a:buChar char="•"/>
              <a:defRPr/>
            </a:pPr>
            <a:r>
              <a:rPr lang="it-IT" sz="2400" dirty="0"/>
              <a:t>Commerciale / Marketing</a:t>
            </a:r>
          </a:p>
          <a:p>
            <a:pPr marL="1028700" lvl="1" indent="-457200" eaLnBrk="1" hangingPunct="1">
              <a:buFont typeface="Arial" panose="020B0604020202020204" pitchFamily="34" charset="0"/>
              <a:buChar char="•"/>
              <a:defRPr/>
            </a:pPr>
            <a:r>
              <a:rPr lang="it-IT" sz="2400" dirty="0" err="1"/>
              <a:t>DirezioneTecnica</a:t>
            </a:r>
            <a:r>
              <a:rPr lang="it-IT" sz="2400" dirty="0"/>
              <a:t> – Q.P.</a:t>
            </a:r>
          </a:p>
          <a:p>
            <a:pPr marL="1028700" lvl="1" indent="-457200" eaLnBrk="1" hangingPunct="1">
              <a:buFont typeface="Arial" panose="020B0604020202020204" pitchFamily="34" charset="0"/>
              <a:buChar char="•"/>
              <a:defRPr/>
            </a:pPr>
            <a:r>
              <a:rPr lang="it-IT" sz="2400" dirty="0"/>
              <a:t>Technical/Quality Manager (per Market Companies)</a:t>
            </a:r>
          </a:p>
          <a:p>
            <a:pPr marL="1028700" lvl="1" indent="-457200" eaLnBrk="1" hangingPunct="1">
              <a:buFont typeface="Arial" panose="020B0604020202020204" pitchFamily="34" charset="0"/>
              <a:buChar char="•"/>
              <a:defRPr/>
            </a:pPr>
            <a:r>
              <a:rPr lang="it-IT" sz="2400" dirty="0" err="1"/>
              <a:t>Quality</a:t>
            </a:r>
            <a:r>
              <a:rPr lang="it-IT" sz="2400" dirty="0"/>
              <a:t> </a:t>
            </a:r>
            <a:r>
              <a:rPr lang="it-IT" sz="2400" dirty="0" err="1"/>
              <a:t>Assurance</a:t>
            </a:r>
            <a:r>
              <a:rPr lang="it-IT" sz="2400" dirty="0"/>
              <a:t> / </a:t>
            </a:r>
            <a:r>
              <a:rPr lang="it-IT" sz="2400" dirty="0" err="1"/>
              <a:t>Quality</a:t>
            </a:r>
            <a:r>
              <a:rPr lang="it-IT" sz="2400" dirty="0"/>
              <a:t> </a:t>
            </a:r>
            <a:r>
              <a:rPr lang="it-IT" sz="2400" dirty="0" err="1"/>
              <a:t>Control</a:t>
            </a:r>
            <a:endParaRPr lang="it-IT" sz="2400" dirty="0"/>
          </a:p>
          <a:p>
            <a:pPr marL="1028700" lvl="1" indent="-457200" eaLnBrk="1" hangingPunct="1">
              <a:buFont typeface="Arial" panose="020B0604020202020204" pitchFamily="34" charset="0"/>
              <a:buChar char="•"/>
              <a:defRPr/>
            </a:pPr>
            <a:r>
              <a:rPr lang="it-IT" sz="2400" dirty="0" err="1"/>
              <a:t>Regolatorio</a:t>
            </a:r>
            <a:endParaRPr lang="it-IT" sz="2400" dirty="0"/>
          </a:p>
          <a:p>
            <a:pPr marL="1028700" lvl="1" indent="-457200" eaLnBrk="1" hangingPunct="1">
              <a:buFont typeface="Arial" panose="020B0604020202020204" pitchFamily="34" charset="0"/>
              <a:buChar char="•"/>
              <a:defRPr/>
            </a:pPr>
            <a:r>
              <a:rPr lang="it-IT" sz="2400" dirty="0"/>
              <a:t>Legale</a:t>
            </a:r>
          </a:p>
        </p:txBody>
      </p:sp>
      <p:grpSp>
        <p:nvGrpSpPr>
          <p:cNvPr id="3" name="Gruppo 2">
            <a:extLst>
              <a:ext uri="{FF2B5EF4-FFF2-40B4-BE49-F238E27FC236}">
                <a16:creationId xmlns:a16="http://schemas.microsoft.com/office/drawing/2014/main" id="{D3D8CB57-6227-BE65-0CA9-CFB033DD2131}"/>
              </a:ext>
            </a:extLst>
          </p:cNvPr>
          <p:cNvGrpSpPr/>
          <p:nvPr/>
        </p:nvGrpSpPr>
        <p:grpSpPr>
          <a:xfrm>
            <a:off x="0" y="0"/>
            <a:ext cx="12192000" cy="429208"/>
            <a:chOff x="0" y="0"/>
            <a:chExt cx="12192000" cy="429208"/>
          </a:xfrm>
        </p:grpSpPr>
        <p:sp>
          <p:nvSpPr>
            <p:cNvPr id="4" name="Rettangolo 3">
              <a:extLst>
                <a:ext uri="{FF2B5EF4-FFF2-40B4-BE49-F238E27FC236}">
                  <a16:creationId xmlns:a16="http://schemas.microsoft.com/office/drawing/2014/main" id="{883A8DFE-9CE7-B4BD-D676-41A552A32DDD}"/>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14499372-18FF-9A74-536B-6AD8647AE5F0}"/>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Tree>
    <p:extLst>
      <p:ext uri="{BB962C8B-B14F-4D97-AF65-F5344CB8AC3E}">
        <p14:creationId xmlns:p14="http://schemas.microsoft.com/office/powerpoint/2010/main" val="43394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8"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 calcmode="lin" valueType="num">
                                      <p:cBhvr additive="base">
                                        <p:cTn id="12" dur="10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13" dur="10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8"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10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19" dur="10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8" fill="hold" nodeType="click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 calcmode="lin" valueType="num">
                                      <p:cBhvr additive="base">
                                        <p:cTn id="24" dur="10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25" dur="10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7" presetClass="entr" presetSubtype="8" fill="hold"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 calcmode="lin" valueType="num">
                                      <p:cBhvr additive="base">
                                        <p:cTn id="30" dur="10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31" dur="10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7" presetClass="entr" presetSubtype="8" fill="hold" nodeType="clickEffect">
                                  <p:stCondLst>
                                    <p:cond delay="0"/>
                                  </p:stCondLst>
                                  <p:childTnLst>
                                    <p:set>
                                      <p:cBhvr>
                                        <p:cTn id="35" dur="1" fill="hold">
                                          <p:stCondLst>
                                            <p:cond delay="0"/>
                                          </p:stCondLst>
                                        </p:cTn>
                                        <p:tgtEl>
                                          <p:spTgt spid="2">
                                            <p:txEl>
                                              <p:pRg st="7" end="7"/>
                                            </p:txEl>
                                          </p:spTgt>
                                        </p:tgtEl>
                                        <p:attrNameLst>
                                          <p:attrName>style.visibility</p:attrName>
                                        </p:attrNameLst>
                                      </p:cBhvr>
                                      <p:to>
                                        <p:strVal val="visible"/>
                                      </p:to>
                                    </p:set>
                                    <p:anim calcmode="lin" valueType="num">
                                      <p:cBhvr additive="base">
                                        <p:cTn id="36" dur="1000" fill="hold"/>
                                        <p:tgtEl>
                                          <p:spTgt spid="2">
                                            <p:txEl>
                                              <p:pRg st="7" end="7"/>
                                            </p:txEl>
                                          </p:spTgt>
                                        </p:tgtEl>
                                        <p:attrNameLst>
                                          <p:attrName>ppt_x</p:attrName>
                                        </p:attrNameLst>
                                      </p:cBhvr>
                                      <p:tavLst>
                                        <p:tav tm="0">
                                          <p:val>
                                            <p:strVal val="0-#ppt_w/2"/>
                                          </p:val>
                                        </p:tav>
                                        <p:tav tm="100000">
                                          <p:val>
                                            <p:strVal val="#ppt_x"/>
                                          </p:val>
                                        </p:tav>
                                      </p:tavLst>
                                    </p:anim>
                                    <p:anim calcmode="lin" valueType="num">
                                      <p:cBhvr additive="base">
                                        <p:cTn id="37" dur="10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7" presetClass="entr" presetSubtype="8"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 calcmode="lin" valueType="num">
                                      <p:cBhvr additive="base">
                                        <p:cTn id="42" dur="1000" fill="hold"/>
                                        <p:tgtEl>
                                          <p:spTgt spid="2">
                                            <p:txEl>
                                              <p:pRg st="8" end="8"/>
                                            </p:txEl>
                                          </p:spTgt>
                                        </p:tgtEl>
                                        <p:attrNameLst>
                                          <p:attrName>ppt_x</p:attrName>
                                        </p:attrNameLst>
                                      </p:cBhvr>
                                      <p:tavLst>
                                        <p:tav tm="0">
                                          <p:val>
                                            <p:strVal val="0-#ppt_w/2"/>
                                          </p:val>
                                        </p:tav>
                                        <p:tav tm="100000">
                                          <p:val>
                                            <p:strVal val="#ppt_x"/>
                                          </p:val>
                                        </p:tav>
                                      </p:tavLst>
                                    </p:anim>
                                    <p:anim calcmode="lin" valueType="num">
                                      <p:cBhvr additive="base">
                                        <p:cTn id="43" dur="10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7" presetClass="entr" presetSubtype="8" fill="hold" nodeType="clickEffect">
                                  <p:stCondLst>
                                    <p:cond delay="0"/>
                                  </p:stCondLst>
                                  <p:childTnLst>
                                    <p:set>
                                      <p:cBhvr>
                                        <p:cTn id="47" dur="1" fill="hold">
                                          <p:stCondLst>
                                            <p:cond delay="0"/>
                                          </p:stCondLst>
                                        </p:cTn>
                                        <p:tgtEl>
                                          <p:spTgt spid="2">
                                            <p:txEl>
                                              <p:pRg st="9" end="9"/>
                                            </p:txEl>
                                          </p:spTgt>
                                        </p:tgtEl>
                                        <p:attrNameLst>
                                          <p:attrName>style.visibility</p:attrName>
                                        </p:attrNameLst>
                                      </p:cBhvr>
                                      <p:to>
                                        <p:strVal val="visible"/>
                                      </p:to>
                                    </p:set>
                                    <p:anim calcmode="lin" valueType="num">
                                      <p:cBhvr additive="base">
                                        <p:cTn id="48" dur="1000" fill="hold"/>
                                        <p:tgtEl>
                                          <p:spTgt spid="2">
                                            <p:txEl>
                                              <p:pRg st="9" end="9"/>
                                            </p:txEl>
                                          </p:spTgt>
                                        </p:tgtEl>
                                        <p:attrNameLst>
                                          <p:attrName>ppt_x</p:attrName>
                                        </p:attrNameLst>
                                      </p:cBhvr>
                                      <p:tavLst>
                                        <p:tav tm="0">
                                          <p:val>
                                            <p:strVal val="0-#ppt_w/2"/>
                                          </p:val>
                                        </p:tav>
                                        <p:tav tm="100000">
                                          <p:val>
                                            <p:strVal val="#ppt_x"/>
                                          </p:val>
                                        </p:tav>
                                      </p:tavLst>
                                    </p:anim>
                                    <p:anim calcmode="lin" valueType="num">
                                      <p:cBhvr additive="base">
                                        <p:cTn id="49" dur="1000" fill="hold"/>
                                        <p:tgtEl>
                                          <p:spTgt spid="2">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C73D4018-94BD-1883-7DAC-67593DB126D1}"/>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CA42CCB4-5D27-5EB5-5B47-C1A40341E634}"/>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4480C66C-8BD6-3EA5-C640-A7A22585EB40}"/>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5" name="Rettangolo 4">
            <a:extLst>
              <a:ext uri="{FF2B5EF4-FFF2-40B4-BE49-F238E27FC236}">
                <a16:creationId xmlns:a16="http://schemas.microsoft.com/office/drawing/2014/main" id="{7B165B57-52EB-EDC7-FCFF-EB0A15F98316}"/>
              </a:ext>
            </a:extLst>
          </p:cNvPr>
          <p:cNvSpPr/>
          <p:nvPr/>
        </p:nvSpPr>
        <p:spPr>
          <a:xfrm>
            <a:off x="-316042" y="823621"/>
            <a:ext cx="12389854" cy="3816429"/>
          </a:xfrm>
          <a:prstGeom prst="rect">
            <a:avLst/>
          </a:prstGeom>
        </p:spPr>
        <p:txBody>
          <a:bodyPr wrap="square">
            <a:spAutoFit/>
          </a:bodyPr>
          <a:lstStyle/>
          <a:p>
            <a:pPr eaLnBrk="1" hangingPunct="1">
              <a:buFont typeface="Wingdings" pitchFamily="2" charset="2"/>
              <a:buNone/>
              <a:defRPr/>
            </a:pPr>
            <a:endParaRPr lang="it-IT" sz="1400" b="0" dirty="0">
              <a:effectLst>
                <a:outerShdw blurRad="38100" dist="38100" dir="2700000" algn="tl">
                  <a:srgbClr val="C0C0C0"/>
                </a:outerShdw>
              </a:effectLst>
              <a:latin typeface="+mj-lt"/>
            </a:endParaRPr>
          </a:p>
          <a:p>
            <a:pPr marL="381000" indent="-381000" algn="ctr" eaLnBrk="1" hangingPunct="1">
              <a:buSzPct val="75000"/>
              <a:buFont typeface="Wingdings" pitchFamily="2" charset="2"/>
              <a:buNone/>
              <a:defRPr/>
            </a:pPr>
            <a:r>
              <a:rPr lang="it-IT" sz="4000" b="0" dirty="0">
                <a:latin typeface="+mn-lt"/>
              </a:rPr>
              <a:t>Criteri per la scelta del partner</a:t>
            </a:r>
          </a:p>
          <a:p>
            <a:pPr marL="381000" indent="-381000" algn="ctr" eaLnBrk="1" hangingPunct="1">
              <a:defRPr/>
            </a:pPr>
            <a:endParaRPr lang="it-IT" sz="2000" dirty="0">
              <a:solidFill>
                <a:srgbClr val="0000FF"/>
              </a:solidFill>
              <a:latin typeface="Comic Sans MS" pitchFamily="66" charset="0"/>
            </a:endParaRPr>
          </a:p>
          <a:p>
            <a:pPr marL="1028700" lvl="1" indent="-457200" eaLnBrk="1" hangingPunct="1">
              <a:buFont typeface="Arial" panose="020B0604020202020204" pitchFamily="34" charset="0"/>
              <a:buChar char="•"/>
              <a:defRPr/>
            </a:pPr>
            <a:r>
              <a:rPr lang="it-IT" sz="2400" dirty="0"/>
              <a:t>Autorizzazioni</a:t>
            </a:r>
          </a:p>
          <a:p>
            <a:pPr marL="1028700" lvl="1" indent="-457200" eaLnBrk="1" hangingPunct="1">
              <a:buFont typeface="Arial" panose="020B0604020202020204" pitchFamily="34" charset="0"/>
              <a:buChar char="•"/>
              <a:defRPr/>
            </a:pPr>
            <a:r>
              <a:rPr lang="it-IT" sz="2400" dirty="0"/>
              <a:t>Impianti</a:t>
            </a:r>
          </a:p>
          <a:p>
            <a:pPr marL="1028700" lvl="1" indent="-457200" eaLnBrk="1" hangingPunct="1">
              <a:buFont typeface="Arial" panose="020B0604020202020204" pitchFamily="34" charset="0"/>
              <a:buChar char="•"/>
              <a:defRPr/>
            </a:pPr>
            <a:r>
              <a:rPr lang="it-IT" sz="2400" dirty="0"/>
              <a:t>Quality </a:t>
            </a:r>
            <a:r>
              <a:rPr lang="it-IT" sz="2400" dirty="0" err="1"/>
              <a:t>approach</a:t>
            </a:r>
            <a:endParaRPr lang="it-IT" sz="2400" dirty="0"/>
          </a:p>
          <a:p>
            <a:pPr marL="1028700" lvl="1" indent="-457200" eaLnBrk="1" hangingPunct="1">
              <a:buFont typeface="Arial" panose="020B0604020202020204" pitchFamily="34" charset="0"/>
              <a:buChar char="•"/>
              <a:defRPr/>
            </a:pPr>
            <a:r>
              <a:rPr lang="it-IT" sz="2400" dirty="0"/>
              <a:t>Capacità produttiva / Lead time</a:t>
            </a:r>
          </a:p>
          <a:p>
            <a:pPr marL="1028700" lvl="1" indent="-457200" eaLnBrk="1" hangingPunct="1">
              <a:buFont typeface="Arial" panose="020B0604020202020204" pitchFamily="34" charset="0"/>
              <a:buChar char="•"/>
              <a:defRPr/>
            </a:pPr>
            <a:r>
              <a:rPr lang="it-IT" sz="2400" dirty="0"/>
              <a:t>Technology Transfer </a:t>
            </a:r>
            <a:r>
              <a:rPr lang="it-IT" sz="2400" dirty="0" err="1"/>
              <a:t>approach</a:t>
            </a:r>
            <a:endParaRPr lang="it-IT" sz="2400" dirty="0"/>
          </a:p>
          <a:p>
            <a:pPr marL="1028700" lvl="1" indent="-457200" eaLnBrk="1" hangingPunct="1">
              <a:buFont typeface="Arial" panose="020B0604020202020204" pitchFamily="34" charset="0"/>
              <a:buChar char="•"/>
              <a:defRPr/>
            </a:pPr>
            <a:r>
              <a:rPr lang="it-IT" sz="2400" dirty="0"/>
              <a:t>Flessibilità</a:t>
            </a:r>
          </a:p>
          <a:p>
            <a:pPr marL="1028700" lvl="1" indent="-457200" eaLnBrk="1" hangingPunct="1">
              <a:buFont typeface="Arial" panose="020B0604020202020204" pitchFamily="34" charset="0"/>
              <a:buChar char="•"/>
              <a:defRPr/>
            </a:pPr>
            <a:r>
              <a:rPr lang="it-IT" sz="2400" dirty="0"/>
              <a:t>Prospettive a lungo termine</a:t>
            </a:r>
          </a:p>
        </p:txBody>
      </p:sp>
      <p:sp>
        <p:nvSpPr>
          <p:cNvPr id="7" name="CasellaDiTesto 6">
            <a:extLst>
              <a:ext uri="{FF2B5EF4-FFF2-40B4-BE49-F238E27FC236}">
                <a16:creationId xmlns:a16="http://schemas.microsoft.com/office/drawing/2014/main" id="{B3A0D3E9-4F1A-EBFC-17CA-32342327DF6F}"/>
              </a:ext>
            </a:extLst>
          </p:cNvPr>
          <p:cNvSpPr txBox="1"/>
          <p:nvPr/>
        </p:nvSpPr>
        <p:spPr>
          <a:xfrm>
            <a:off x="5621694" y="2030783"/>
            <a:ext cx="6260840" cy="2677656"/>
          </a:xfrm>
          <a:prstGeom prst="rect">
            <a:avLst/>
          </a:prstGeom>
          <a:noFill/>
        </p:spPr>
        <p:txBody>
          <a:bodyPr wrap="square">
            <a:spAutoFit/>
          </a:bodyPr>
          <a:lstStyle/>
          <a:p>
            <a:pPr marL="857250" lvl="1" indent="-285750" eaLnBrk="1" hangingPunct="1">
              <a:buFont typeface="Arial" panose="020B0604020202020204" pitchFamily="34" charset="0"/>
              <a:buChar char="•"/>
              <a:defRPr/>
            </a:pPr>
            <a:r>
              <a:rPr lang="it-IT" sz="2400" dirty="0">
                <a:latin typeface="+mn-lt"/>
              </a:rPr>
              <a:t>Analisi dei rischi</a:t>
            </a:r>
          </a:p>
          <a:p>
            <a:pPr marL="857250" lvl="1" indent="-285750" eaLnBrk="1" hangingPunct="1">
              <a:buFont typeface="Arial" panose="020B0604020202020204" pitchFamily="34" charset="0"/>
              <a:buChar char="•"/>
              <a:defRPr/>
            </a:pPr>
            <a:r>
              <a:rPr lang="it-IT" sz="2400" dirty="0">
                <a:latin typeface="+mn-lt"/>
              </a:rPr>
              <a:t>I.T. e comunicazione</a:t>
            </a:r>
          </a:p>
          <a:p>
            <a:pPr marL="857250" lvl="1" indent="-285750" eaLnBrk="1" hangingPunct="1">
              <a:buFont typeface="Arial" panose="020B0604020202020204" pitchFamily="34" charset="0"/>
              <a:buChar char="•"/>
              <a:defRPr/>
            </a:pPr>
            <a:r>
              <a:rPr lang="it-IT" sz="2400" dirty="0">
                <a:latin typeface="+mn-lt"/>
              </a:rPr>
              <a:t>Coperture assicurative</a:t>
            </a:r>
          </a:p>
          <a:p>
            <a:pPr marL="857250" lvl="1" indent="-285750" eaLnBrk="1" hangingPunct="1">
              <a:buFont typeface="Arial" panose="020B0604020202020204" pitchFamily="34" charset="0"/>
              <a:buChar char="•"/>
              <a:defRPr/>
            </a:pPr>
            <a:r>
              <a:rPr lang="it-IT" sz="2400" dirty="0">
                <a:latin typeface="+mn-lt"/>
              </a:rPr>
              <a:t>Politiche di gestione del personale</a:t>
            </a:r>
          </a:p>
          <a:p>
            <a:pPr marL="857250" lvl="1" indent="-285750" eaLnBrk="1" hangingPunct="1">
              <a:buFont typeface="Arial" panose="020B0604020202020204" pitchFamily="34" charset="0"/>
              <a:buChar char="•"/>
              <a:defRPr/>
            </a:pPr>
            <a:r>
              <a:rPr lang="it-IT" sz="2400" dirty="0">
                <a:latin typeface="+mn-lt"/>
              </a:rPr>
              <a:t>Portfolio Clienti</a:t>
            </a:r>
          </a:p>
          <a:p>
            <a:pPr marL="857250" lvl="1" indent="-285750" eaLnBrk="1" hangingPunct="1">
              <a:buFont typeface="Arial" panose="020B0604020202020204" pitchFamily="34" charset="0"/>
              <a:buChar char="•"/>
              <a:defRPr/>
            </a:pPr>
            <a:r>
              <a:rPr lang="it-IT" sz="2400" dirty="0">
                <a:latin typeface="+mn-lt"/>
              </a:rPr>
              <a:t>Presenza prodotti propri</a:t>
            </a:r>
          </a:p>
          <a:p>
            <a:pPr marL="857250" lvl="1" indent="-285750" eaLnBrk="1" hangingPunct="1">
              <a:buFont typeface="Arial" panose="020B0604020202020204" pitchFamily="34" charset="0"/>
              <a:buChar char="•"/>
              <a:defRPr/>
            </a:pPr>
            <a:r>
              <a:rPr lang="it-IT" sz="2400" dirty="0"/>
              <a:t>Location/Lingua</a:t>
            </a:r>
          </a:p>
        </p:txBody>
      </p:sp>
    </p:spTree>
    <p:extLst>
      <p:ext uri="{BB962C8B-B14F-4D97-AF65-F5344CB8AC3E}">
        <p14:creationId xmlns:p14="http://schemas.microsoft.com/office/powerpoint/2010/main" val="376707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800" decel="100000"/>
                                        <p:tgtEl>
                                          <p:spTgt spid="5">
                                            <p:txEl>
                                              <p:pRg st="1" end="1"/>
                                            </p:txEl>
                                          </p:spTgt>
                                        </p:tgtEl>
                                      </p:cBhvr>
                                    </p:animEffect>
                                    <p:anim calcmode="lin" valueType="num">
                                      <p:cBhvr>
                                        <p:cTn id="8" dur="800" decel="100000" fill="hold"/>
                                        <p:tgtEl>
                                          <p:spTgt spid="5">
                                            <p:txEl>
                                              <p:pRg st="1" end="1"/>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5">
                                            <p:txEl>
                                              <p:pRg st="1" end="1"/>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5">
                                            <p:txEl>
                                              <p:pRg st="1" end="1"/>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xEl>
                                              <p:pRg st="1" end="1"/>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Scale>
                                      <p:cBhvr>
                                        <p:cTn id="17" dur="1000" decel="50000" fill="hold">
                                          <p:stCondLst>
                                            <p:cond delay="0"/>
                                          </p:stCondLst>
                                        </p:cTn>
                                        <p:tgtEl>
                                          <p:spTgt spid="5">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
                                            <p:txEl>
                                              <p:pRg st="3" end="3"/>
                                            </p:txEl>
                                          </p:spTgt>
                                        </p:tgtEl>
                                        <p:attrNameLst>
                                          <p:attrName>ppt_x</p:attrName>
                                          <p:attrName>ppt_y</p:attrName>
                                        </p:attrNameLst>
                                      </p:cBhvr>
                                    </p:animMotion>
                                    <p:animEffect transition="in" filter="fade">
                                      <p:cBhvr>
                                        <p:cTn id="19" dur="1000"/>
                                        <p:tgtEl>
                                          <p:spTgt spid="5">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2" presetClass="entr" presetSubtype="0" fill="hold" nodeType="click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Scale>
                                      <p:cBhvr>
                                        <p:cTn id="24" dur="1000" decel="50000" fill="hold">
                                          <p:stCondLst>
                                            <p:cond delay="0"/>
                                          </p:stCondLst>
                                        </p:cTn>
                                        <p:tgtEl>
                                          <p:spTgt spid="5">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5">
                                            <p:txEl>
                                              <p:pRg st="4" end="4"/>
                                            </p:txEl>
                                          </p:spTgt>
                                        </p:tgtEl>
                                        <p:attrNameLst>
                                          <p:attrName>ppt_x</p:attrName>
                                          <p:attrName>ppt_y</p:attrName>
                                        </p:attrNameLst>
                                      </p:cBhvr>
                                    </p:animMotion>
                                    <p:animEffect transition="in" filter="fade">
                                      <p:cBhvr>
                                        <p:cTn id="26" dur="1000"/>
                                        <p:tgtEl>
                                          <p:spTgt spid="5">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Scale>
                                      <p:cBhvr>
                                        <p:cTn id="31" dur="1000" decel="50000" fill="hold">
                                          <p:stCondLst>
                                            <p:cond delay="0"/>
                                          </p:stCondLst>
                                        </p:cTn>
                                        <p:tgtEl>
                                          <p:spTgt spid="5">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5">
                                            <p:txEl>
                                              <p:pRg st="5" end="5"/>
                                            </p:txEl>
                                          </p:spTgt>
                                        </p:tgtEl>
                                        <p:attrNameLst>
                                          <p:attrName>ppt_x</p:attrName>
                                          <p:attrName>ppt_y</p:attrName>
                                        </p:attrNameLst>
                                      </p:cBhvr>
                                    </p:animMotion>
                                    <p:animEffect transition="in" filter="fade">
                                      <p:cBhvr>
                                        <p:cTn id="33" dur="1000"/>
                                        <p:tgtEl>
                                          <p:spTgt spid="5">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2" presetClass="entr" presetSubtype="0" fill="hold" nodeType="clickEffect">
                                  <p:stCondLst>
                                    <p:cond delay="0"/>
                                  </p:stCondLst>
                                  <p:childTnLst>
                                    <p:set>
                                      <p:cBhvr>
                                        <p:cTn id="37" dur="1" fill="hold">
                                          <p:stCondLst>
                                            <p:cond delay="0"/>
                                          </p:stCondLst>
                                        </p:cTn>
                                        <p:tgtEl>
                                          <p:spTgt spid="5">
                                            <p:txEl>
                                              <p:pRg st="6" end="6"/>
                                            </p:txEl>
                                          </p:spTgt>
                                        </p:tgtEl>
                                        <p:attrNameLst>
                                          <p:attrName>style.visibility</p:attrName>
                                        </p:attrNameLst>
                                      </p:cBhvr>
                                      <p:to>
                                        <p:strVal val="visible"/>
                                      </p:to>
                                    </p:set>
                                    <p:animScale>
                                      <p:cBhvr>
                                        <p:cTn id="38" dur="1000" decel="50000" fill="hold">
                                          <p:stCondLst>
                                            <p:cond delay="0"/>
                                          </p:stCondLst>
                                        </p:cTn>
                                        <p:tgtEl>
                                          <p:spTgt spid="5">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5">
                                            <p:txEl>
                                              <p:pRg st="6" end="6"/>
                                            </p:txEl>
                                          </p:spTgt>
                                        </p:tgtEl>
                                        <p:attrNameLst>
                                          <p:attrName>ppt_x</p:attrName>
                                          <p:attrName>ppt_y</p:attrName>
                                        </p:attrNameLst>
                                      </p:cBhvr>
                                    </p:animMotion>
                                    <p:animEffect transition="in" filter="fade">
                                      <p:cBhvr>
                                        <p:cTn id="40" dur="1000"/>
                                        <p:tgtEl>
                                          <p:spTgt spid="5">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2" presetClass="entr" presetSubtype="0" fill="hold" nodeType="clickEffect">
                                  <p:stCondLst>
                                    <p:cond delay="0"/>
                                  </p:stCondLst>
                                  <p:childTnLst>
                                    <p:set>
                                      <p:cBhvr>
                                        <p:cTn id="44" dur="1" fill="hold">
                                          <p:stCondLst>
                                            <p:cond delay="0"/>
                                          </p:stCondLst>
                                        </p:cTn>
                                        <p:tgtEl>
                                          <p:spTgt spid="5">
                                            <p:txEl>
                                              <p:pRg st="7" end="7"/>
                                            </p:txEl>
                                          </p:spTgt>
                                        </p:tgtEl>
                                        <p:attrNameLst>
                                          <p:attrName>style.visibility</p:attrName>
                                        </p:attrNameLst>
                                      </p:cBhvr>
                                      <p:to>
                                        <p:strVal val="visible"/>
                                      </p:to>
                                    </p:set>
                                    <p:animScale>
                                      <p:cBhvr>
                                        <p:cTn id="45" dur="1000" decel="50000" fill="hold">
                                          <p:stCondLst>
                                            <p:cond delay="0"/>
                                          </p:stCondLst>
                                        </p:cTn>
                                        <p:tgtEl>
                                          <p:spTgt spid="5">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5">
                                            <p:txEl>
                                              <p:pRg st="7" end="7"/>
                                            </p:txEl>
                                          </p:spTgt>
                                        </p:tgtEl>
                                        <p:attrNameLst>
                                          <p:attrName>ppt_x</p:attrName>
                                          <p:attrName>ppt_y</p:attrName>
                                        </p:attrNameLst>
                                      </p:cBhvr>
                                    </p:animMotion>
                                    <p:animEffect transition="in" filter="fade">
                                      <p:cBhvr>
                                        <p:cTn id="47" dur="1000"/>
                                        <p:tgtEl>
                                          <p:spTgt spid="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2" presetClass="entr" presetSubtype="0" fill="hold"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Scale>
                                      <p:cBhvr>
                                        <p:cTn id="52" dur="1000" decel="50000" fill="hold">
                                          <p:stCondLst>
                                            <p:cond delay="0"/>
                                          </p:stCondLst>
                                        </p:cTn>
                                        <p:tgtEl>
                                          <p:spTgt spid="5">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5">
                                            <p:txEl>
                                              <p:pRg st="8" end="8"/>
                                            </p:txEl>
                                          </p:spTgt>
                                        </p:tgtEl>
                                        <p:attrNameLst>
                                          <p:attrName>ppt_x</p:attrName>
                                          <p:attrName>ppt_y</p:attrName>
                                        </p:attrNameLst>
                                      </p:cBhvr>
                                    </p:animMotion>
                                    <p:animEffect transition="in" filter="fade">
                                      <p:cBhvr>
                                        <p:cTn id="54" dur="1000"/>
                                        <p:tgtEl>
                                          <p:spTgt spid="5">
                                            <p:txEl>
                                              <p:pRg st="8" end="8"/>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2" presetClass="entr" presetSubtype="0" fill="hold" nodeType="clickEffect">
                                  <p:stCondLst>
                                    <p:cond delay="0"/>
                                  </p:stCondLst>
                                  <p:childTnLst>
                                    <p:set>
                                      <p:cBhvr>
                                        <p:cTn id="58" dur="1" fill="hold">
                                          <p:stCondLst>
                                            <p:cond delay="0"/>
                                          </p:stCondLst>
                                        </p:cTn>
                                        <p:tgtEl>
                                          <p:spTgt spid="5">
                                            <p:txEl>
                                              <p:pRg st="9" end="9"/>
                                            </p:txEl>
                                          </p:spTgt>
                                        </p:tgtEl>
                                        <p:attrNameLst>
                                          <p:attrName>style.visibility</p:attrName>
                                        </p:attrNameLst>
                                      </p:cBhvr>
                                      <p:to>
                                        <p:strVal val="visible"/>
                                      </p:to>
                                    </p:set>
                                    <p:animScale>
                                      <p:cBhvr>
                                        <p:cTn id="59" dur="1000" decel="50000" fill="hold">
                                          <p:stCondLst>
                                            <p:cond delay="0"/>
                                          </p:stCondLst>
                                        </p:cTn>
                                        <p:tgtEl>
                                          <p:spTgt spid="5">
                                            <p:txEl>
                                              <p:pRg st="9" end="9"/>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5">
                                            <p:txEl>
                                              <p:pRg st="9" end="9"/>
                                            </p:txEl>
                                          </p:spTgt>
                                        </p:tgtEl>
                                        <p:attrNameLst>
                                          <p:attrName>ppt_x</p:attrName>
                                          <p:attrName>ppt_y</p:attrName>
                                        </p:attrNameLst>
                                      </p:cBhvr>
                                    </p:animMotion>
                                    <p:animEffect transition="in" filter="fade">
                                      <p:cBhvr>
                                        <p:cTn id="61" dur="10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44962ED8-577B-AB54-3F53-07EC0B768377}"/>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AD232828-15C2-0120-F2B2-F251530FF93C}"/>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88B6F9AF-71B7-0F6F-348D-E8B65B3E3EE0}"/>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5" name="CasellaDiTesto 4">
            <a:extLst>
              <a:ext uri="{FF2B5EF4-FFF2-40B4-BE49-F238E27FC236}">
                <a16:creationId xmlns:a16="http://schemas.microsoft.com/office/drawing/2014/main" id="{B37226AF-5B51-35B5-B16D-713136A9498A}"/>
              </a:ext>
            </a:extLst>
          </p:cNvPr>
          <p:cNvSpPr txBox="1"/>
          <p:nvPr/>
        </p:nvSpPr>
        <p:spPr>
          <a:xfrm>
            <a:off x="2839907" y="828450"/>
            <a:ext cx="4991878" cy="523220"/>
          </a:xfrm>
          <a:prstGeom prst="rect">
            <a:avLst/>
          </a:prstGeom>
          <a:noFill/>
        </p:spPr>
        <p:txBody>
          <a:bodyPr wrap="square" rtlCol="0">
            <a:spAutoFit/>
          </a:bodyPr>
          <a:lstStyle/>
          <a:p>
            <a:r>
              <a:rPr lang="it-IT" sz="2800" b="1" dirty="0"/>
              <a:t>Criteri per la scelta del partner</a:t>
            </a:r>
          </a:p>
        </p:txBody>
      </p:sp>
      <p:sp>
        <p:nvSpPr>
          <p:cNvPr id="7" name="CasellaDiTesto 6">
            <a:extLst>
              <a:ext uri="{FF2B5EF4-FFF2-40B4-BE49-F238E27FC236}">
                <a16:creationId xmlns:a16="http://schemas.microsoft.com/office/drawing/2014/main" id="{06A06E29-33F1-DB3C-76A5-920179BF53A7}"/>
              </a:ext>
            </a:extLst>
          </p:cNvPr>
          <p:cNvSpPr txBox="1"/>
          <p:nvPr/>
        </p:nvSpPr>
        <p:spPr>
          <a:xfrm>
            <a:off x="149289" y="1750912"/>
            <a:ext cx="9013371" cy="3046988"/>
          </a:xfrm>
          <a:prstGeom prst="rect">
            <a:avLst/>
          </a:prstGeom>
          <a:noFill/>
        </p:spPr>
        <p:txBody>
          <a:bodyPr wrap="square">
            <a:spAutoFit/>
          </a:bodyPr>
          <a:lstStyle/>
          <a:p>
            <a:pPr marL="381000" indent="-381000" eaLnBrk="1" hangingPunct="1">
              <a:buFont typeface="Wingdings" pitchFamily="2" charset="2"/>
              <a:buChar char="Ø"/>
              <a:defRPr/>
            </a:pPr>
            <a:r>
              <a:rPr lang="it-IT" sz="2400" dirty="0">
                <a:latin typeface="+mn-lt"/>
              </a:rPr>
              <a:t>Autorizzazioni</a:t>
            </a:r>
          </a:p>
          <a:p>
            <a:pPr marL="1052513" lvl="1" indent="-481013" eaLnBrk="1" hangingPunct="1">
              <a:buFont typeface="Wingdings" pitchFamily="2" charset="2"/>
              <a:buChar char="Ø"/>
              <a:defRPr/>
            </a:pPr>
            <a:endParaRPr lang="it-IT" sz="2400" dirty="0">
              <a:latin typeface="+mn-lt"/>
            </a:endParaRPr>
          </a:p>
          <a:p>
            <a:pPr marL="914400" lvl="1" indent="-342900" algn="just" eaLnBrk="1" hangingPunct="1">
              <a:buFont typeface="Arial" panose="020B0604020202020204" pitchFamily="34" charset="0"/>
              <a:buChar char="•"/>
              <a:defRPr/>
            </a:pPr>
            <a:r>
              <a:rPr lang="it-IT" sz="2400" b="0" dirty="0">
                <a:latin typeface="+mn-lt"/>
              </a:rPr>
              <a:t>La prima fase della selezione riguarda la ricerca di un produttore autorizzato alla forma farmaceutica che si vuole affidargli</a:t>
            </a:r>
          </a:p>
          <a:p>
            <a:pPr marL="571500" lvl="1" algn="just" eaLnBrk="1" hangingPunct="1">
              <a:defRPr/>
            </a:pPr>
            <a:endParaRPr lang="it-IT" sz="2400" b="0" dirty="0">
              <a:latin typeface="+mn-lt"/>
            </a:endParaRPr>
          </a:p>
          <a:p>
            <a:pPr marL="914400" lvl="1" indent="-342900" algn="just" eaLnBrk="1" hangingPunct="1">
              <a:buFont typeface="Arial" panose="020B0604020202020204" pitchFamily="34" charset="0"/>
              <a:buChar char="•"/>
              <a:defRPr/>
            </a:pPr>
            <a:r>
              <a:rPr lang="it-IT" sz="2400" b="0" dirty="0">
                <a:latin typeface="+mn-lt"/>
              </a:rPr>
              <a:t>Il compito viene generalmente svolto di concerto tra Logistica/Acquisti e Regolatorio</a:t>
            </a:r>
          </a:p>
        </p:txBody>
      </p:sp>
    </p:spTree>
    <p:extLst>
      <p:ext uri="{BB962C8B-B14F-4D97-AF65-F5344CB8AC3E}">
        <p14:creationId xmlns:p14="http://schemas.microsoft.com/office/powerpoint/2010/main" val="28665714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BC0A9E81-7CD0-A06E-C108-C072ABAF3928}"/>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A0EDEBD4-CB5E-E082-07F8-17EDE134C89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46044052-2B19-8571-33BF-8E3516B07C89}"/>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6" name="CasellaDiTesto 5">
            <a:extLst>
              <a:ext uri="{FF2B5EF4-FFF2-40B4-BE49-F238E27FC236}">
                <a16:creationId xmlns:a16="http://schemas.microsoft.com/office/drawing/2014/main" id="{48ED2FBD-F345-D08A-C669-FA30883151FA}"/>
              </a:ext>
            </a:extLst>
          </p:cNvPr>
          <p:cNvSpPr txBox="1"/>
          <p:nvPr/>
        </p:nvSpPr>
        <p:spPr>
          <a:xfrm>
            <a:off x="167951" y="1761082"/>
            <a:ext cx="9153330" cy="2677656"/>
          </a:xfrm>
          <a:prstGeom prst="rect">
            <a:avLst/>
          </a:prstGeom>
          <a:noFill/>
        </p:spPr>
        <p:txBody>
          <a:bodyPr wrap="square">
            <a:spAutoFit/>
          </a:bodyPr>
          <a:lstStyle/>
          <a:p>
            <a:pPr marL="381000" indent="-381000" eaLnBrk="1" hangingPunct="1">
              <a:buFont typeface="Wingdings" pitchFamily="2" charset="2"/>
              <a:buChar char="Ø"/>
              <a:defRPr/>
            </a:pPr>
            <a:r>
              <a:rPr lang="it-IT" sz="2400" dirty="0">
                <a:latin typeface="+mn-lt"/>
              </a:rPr>
              <a:t>Impianti</a:t>
            </a:r>
          </a:p>
          <a:p>
            <a:pPr eaLnBrk="1" hangingPunct="1">
              <a:defRPr/>
            </a:pPr>
            <a:endParaRPr lang="it-IT" sz="2400" dirty="0">
              <a:latin typeface="+mn-lt"/>
            </a:endParaRPr>
          </a:p>
          <a:p>
            <a:pPr marL="914400" lvl="1" indent="-342900" algn="just" eaLnBrk="1" hangingPunct="1">
              <a:buFont typeface="Arial" panose="020B0604020202020204" pitchFamily="34" charset="0"/>
              <a:buChar char="•"/>
              <a:defRPr/>
            </a:pPr>
            <a:r>
              <a:rPr lang="it-IT" sz="2400" b="0" dirty="0">
                <a:latin typeface="+mn-lt"/>
              </a:rPr>
              <a:t>Successivamente, durante la fase di audit, si passa alla valutazione della struttura produttiva del terzista preselezionato</a:t>
            </a:r>
          </a:p>
          <a:p>
            <a:pPr marL="571500" lvl="1" algn="just" eaLnBrk="1" hangingPunct="1">
              <a:defRPr/>
            </a:pPr>
            <a:endParaRPr lang="it-IT" sz="2400" b="0" dirty="0">
              <a:latin typeface="+mn-lt"/>
            </a:endParaRPr>
          </a:p>
          <a:p>
            <a:pPr marL="914400" lvl="1" indent="-342900" algn="just" eaLnBrk="1" hangingPunct="1">
              <a:buFont typeface="Arial" panose="020B0604020202020204" pitchFamily="34" charset="0"/>
              <a:buChar char="•"/>
              <a:defRPr/>
            </a:pPr>
            <a:r>
              <a:rPr lang="it-IT" sz="2400" b="0" dirty="0">
                <a:latin typeface="+mn-lt"/>
              </a:rPr>
              <a:t>In questa fase intervengono la Direzione Tecnica ed il Quality Assurance</a:t>
            </a:r>
          </a:p>
        </p:txBody>
      </p:sp>
    </p:spTree>
    <p:extLst>
      <p:ext uri="{BB962C8B-B14F-4D97-AF65-F5344CB8AC3E}">
        <p14:creationId xmlns:p14="http://schemas.microsoft.com/office/powerpoint/2010/main" val="32620283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E7ECE0B1-FA7D-2429-4E23-10959745C299}"/>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617FFB9C-8953-DC24-15C3-646811DF834C}"/>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4A6F47CD-AC2D-2FD3-ED55-5DB15E76706E}"/>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6" name="CasellaDiTesto 5">
            <a:extLst>
              <a:ext uri="{FF2B5EF4-FFF2-40B4-BE49-F238E27FC236}">
                <a16:creationId xmlns:a16="http://schemas.microsoft.com/office/drawing/2014/main" id="{097DA676-B3FA-66AB-F484-BC3F368CB57E}"/>
              </a:ext>
            </a:extLst>
          </p:cNvPr>
          <p:cNvSpPr txBox="1"/>
          <p:nvPr/>
        </p:nvSpPr>
        <p:spPr>
          <a:xfrm>
            <a:off x="93307" y="1397675"/>
            <a:ext cx="10245012" cy="3785652"/>
          </a:xfrm>
          <a:prstGeom prst="rect">
            <a:avLst/>
          </a:prstGeom>
          <a:noFill/>
        </p:spPr>
        <p:txBody>
          <a:bodyPr wrap="square">
            <a:spAutoFit/>
          </a:bodyPr>
          <a:lstStyle/>
          <a:p>
            <a:pPr marL="381000" indent="-381000" eaLnBrk="1" hangingPunct="1">
              <a:buFont typeface="Wingdings" pitchFamily="2" charset="2"/>
              <a:buChar char="Ø"/>
              <a:defRPr/>
            </a:pPr>
            <a:r>
              <a:rPr lang="it-IT" sz="2400" dirty="0">
                <a:latin typeface="+mn-lt"/>
              </a:rPr>
              <a:t>Capacità produttiva/Lead time</a:t>
            </a:r>
          </a:p>
          <a:p>
            <a:pPr marL="1052513" lvl="1" indent="-481013" algn="just" eaLnBrk="1" hangingPunct="1">
              <a:buFont typeface="Wingdings" pitchFamily="2" charset="2"/>
              <a:buChar char="ü"/>
              <a:defRPr/>
            </a:pPr>
            <a:endParaRPr lang="it-IT" sz="2400" dirty="0">
              <a:latin typeface="+mn-lt"/>
            </a:endParaRPr>
          </a:p>
          <a:p>
            <a:pPr marL="914400" lvl="1" indent="-342900" algn="just" eaLnBrk="1" hangingPunct="1">
              <a:buFont typeface="Arial" panose="020B0604020202020204" pitchFamily="34" charset="0"/>
              <a:buChar char="•"/>
              <a:defRPr/>
            </a:pPr>
            <a:r>
              <a:rPr lang="it-IT" sz="2400" b="0" dirty="0">
                <a:latin typeface="+mn-lt"/>
              </a:rPr>
              <a:t>E’ una valutazione normalmente di competenza della Logistica sulla base delle esigenze di approvvigionamento richieste dal Marketing e delle valutazioni fatte in fase di audit dalla Direzione Tecnica/Q.A.</a:t>
            </a:r>
          </a:p>
          <a:p>
            <a:pPr marL="571500" lvl="1" algn="just" eaLnBrk="1" hangingPunct="1">
              <a:defRPr/>
            </a:pPr>
            <a:endParaRPr lang="it-IT" sz="2400" b="0" dirty="0">
              <a:latin typeface="+mn-lt"/>
            </a:endParaRPr>
          </a:p>
          <a:p>
            <a:pPr marL="914400" lvl="1" indent="-342900" algn="just" eaLnBrk="1" hangingPunct="1">
              <a:buFont typeface="Arial" panose="020B0604020202020204" pitchFamily="34" charset="0"/>
              <a:buChar char="•"/>
              <a:defRPr/>
            </a:pPr>
            <a:r>
              <a:rPr lang="it-IT" sz="2400" b="0" dirty="0">
                <a:latin typeface="+mn-lt"/>
              </a:rPr>
              <a:t>Troppa o poca capacità: estremi che possono essere forieri di problemi.</a:t>
            </a:r>
          </a:p>
          <a:p>
            <a:pPr marL="571500" lvl="1" algn="just" eaLnBrk="1" hangingPunct="1">
              <a:defRPr/>
            </a:pPr>
            <a:endParaRPr lang="it-IT" sz="2400" b="0" dirty="0">
              <a:latin typeface="+mn-lt"/>
            </a:endParaRPr>
          </a:p>
          <a:p>
            <a:pPr marL="914400" lvl="1" indent="-342900" algn="just" eaLnBrk="1" hangingPunct="1">
              <a:buFont typeface="Arial" panose="020B0604020202020204" pitchFamily="34" charset="0"/>
              <a:buChar char="•"/>
              <a:defRPr/>
            </a:pPr>
            <a:r>
              <a:rPr lang="it-IT" sz="2400" b="0" dirty="0">
                <a:latin typeface="+mn-lt"/>
              </a:rPr>
              <a:t>Lead time: ai Committenti piacciono le settimane, ai Terzisti i mesi… (possibilità di make to stock ?) </a:t>
            </a:r>
          </a:p>
        </p:txBody>
      </p:sp>
    </p:spTree>
    <p:extLst>
      <p:ext uri="{BB962C8B-B14F-4D97-AF65-F5344CB8AC3E}">
        <p14:creationId xmlns:p14="http://schemas.microsoft.com/office/powerpoint/2010/main" val="17621311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AAB7DAB2-BE95-7F81-7067-D6028E9E4350}"/>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7B212FE4-54CC-55A5-A964-2E5DEE7D2124}"/>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D012FD10-A4F0-9D6E-99E6-B30179FAFEE3}"/>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6" name="CasellaDiTesto 5">
            <a:extLst>
              <a:ext uri="{FF2B5EF4-FFF2-40B4-BE49-F238E27FC236}">
                <a16:creationId xmlns:a16="http://schemas.microsoft.com/office/drawing/2014/main" id="{239C42EF-5B4D-D50C-FB86-E3C64D242941}"/>
              </a:ext>
            </a:extLst>
          </p:cNvPr>
          <p:cNvSpPr txBox="1"/>
          <p:nvPr/>
        </p:nvSpPr>
        <p:spPr>
          <a:xfrm>
            <a:off x="279918" y="1661012"/>
            <a:ext cx="10450286" cy="2677656"/>
          </a:xfrm>
          <a:prstGeom prst="rect">
            <a:avLst/>
          </a:prstGeom>
          <a:noFill/>
        </p:spPr>
        <p:txBody>
          <a:bodyPr wrap="square">
            <a:spAutoFit/>
          </a:bodyPr>
          <a:lstStyle/>
          <a:p>
            <a:pPr marL="381000" indent="-381000" eaLnBrk="1" hangingPunct="1">
              <a:buFont typeface="Wingdings" pitchFamily="2" charset="2"/>
              <a:buChar char="Ø"/>
              <a:defRPr/>
            </a:pPr>
            <a:r>
              <a:rPr lang="it-IT" sz="2400" dirty="0">
                <a:latin typeface="+mn-lt"/>
              </a:rPr>
              <a:t>Quality </a:t>
            </a:r>
            <a:r>
              <a:rPr lang="it-IT" sz="2400" dirty="0" err="1">
                <a:latin typeface="+mn-lt"/>
              </a:rPr>
              <a:t>approach</a:t>
            </a:r>
            <a:endParaRPr lang="it-IT" sz="2400" dirty="0">
              <a:latin typeface="+mn-lt"/>
            </a:endParaRPr>
          </a:p>
          <a:p>
            <a:pPr marL="571500" lvl="1" algn="just" eaLnBrk="1" hangingPunct="1">
              <a:defRPr/>
            </a:pPr>
            <a:endParaRPr lang="it-IT" sz="2400" b="0" dirty="0">
              <a:latin typeface="+mn-lt"/>
            </a:endParaRPr>
          </a:p>
          <a:p>
            <a:pPr marL="914400" lvl="1" indent="-342900" algn="just" eaLnBrk="1" hangingPunct="1">
              <a:buFont typeface="Arial" panose="020B0604020202020204" pitchFamily="34" charset="0"/>
              <a:buChar char="•"/>
              <a:defRPr/>
            </a:pPr>
            <a:r>
              <a:rPr lang="it-IT" sz="2400" b="0" dirty="0">
                <a:latin typeface="+mn-lt"/>
              </a:rPr>
              <a:t>Durante la fase di audit si valuta anche il Sistema Qualità del Terzista.</a:t>
            </a:r>
          </a:p>
          <a:p>
            <a:pPr marL="571500" lvl="1" algn="just" eaLnBrk="1" hangingPunct="1">
              <a:defRPr/>
            </a:pPr>
            <a:endParaRPr lang="it-IT" sz="2400" b="0" dirty="0">
              <a:latin typeface="+mn-lt"/>
            </a:endParaRPr>
          </a:p>
          <a:p>
            <a:pPr marL="914400" lvl="1" indent="-342900" algn="just" eaLnBrk="1" hangingPunct="1">
              <a:buFont typeface="Arial" panose="020B0604020202020204" pitchFamily="34" charset="0"/>
              <a:buChar char="•"/>
              <a:defRPr/>
            </a:pPr>
            <a:r>
              <a:rPr lang="it-IT" sz="2400" b="0" dirty="0">
                <a:latin typeface="+mn-lt"/>
              </a:rPr>
              <a:t>Interloquire in quest’area con chi ha standards molto diversi dai nostri sarà difficile per tutti (il metodo di lavoro e le competenze specifiche </a:t>
            </a:r>
            <a:r>
              <a:rPr lang="it-IT" sz="2400" b="0" dirty="0" err="1">
                <a:latin typeface="+mn-lt"/>
              </a:rPr>
              <a:t>possone</a:t>
            </a:r>
            <a:r>
              <a:rPr lang="it-IT" sz="2400" b="0" dirty="0">
                <a:latin typeface="+mn-lt"/>
              </a:rPr>
              <a:t> essere diverse, non l’ “ambiente” in cui si sviluppano).</a:t>
            </a:r>
          </a:p>
        </p:txBody>
      </p:sp>
    </p:spTree>
    <p:extLst>
      <p:ext uri="{BB962C8B-B14F-4D97-AF65-F5344CB8AC3E}">
        <p14:creationId xmlns:p14="http://schemas.microsoft.com/office/powerpoint/2010/main" val="26834422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DCA0B1C7-73F6-33B9-D00E-4DBF25A233B5}"/>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DF7B6183-2EB5-0C4A-8338-C5FA53DD539D}"/>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36F2BCA-8AF7-755E-3A44-41089CED4648}"/>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6" name="CasellaDiTesto 5">
            <a:extLst>
              <a:ext uri="{FF2B5EF4-FFF2-40B4-BE49-F238E27FC236}">
                <a16:creationId xmlns:a16="http://schemas.microsoft.com/office/drawing/2014/main" id="{33DD3C9D-7505-AA60-07E9-5497C24E74F3}"/>
              </a:ext>
            </a:extLst>
          </p:cNvPr>
          <p:cNvSpPr txBox="1"/>
          <p:nvPr/>
        </p:nvSpPr>
        <p:spPr>
          <a:xfrm>
            <a:off x="0" y="1443841"/>
            <a:ext cx="10935478" cy="2677656"/>
          </a:xfrm>
          <a:prstGeom prst="rect">
            <a:avLst/>
          </a:prstGeom>
          <a:noFill/>
        </p:spPr>
        <p:txBody>
          <a:bodyPr wrap="square">
            <a:spAutoFit/>
          </a:bodyPr>
          <a:lstStyle/>
          <a:p>
            <a:pPr marL="838200" lvl="1" indent="-381000" eaLnBrk="1" hangingPunct="1">
              <a:buFont typeface="Wingdings" pitchFamily="2" charset="2"/>
              <a:buChar char="Ø"/>
              <a:defRPr/>
            </a:pPr>
            <a:r>
              <a:rPr lang="it-IT" sz="2400" dirty="0">
                <a:latin typeface="+mn-lt"/>
              </a:rPr>
              <a:t>Flessibilità</a:t>
            </a:r>
          </a:p>
          <a:p>
            <a:pPr marL="1509713" lvl="2" indent="-481013" algn="just" eaLnBrk="1" hangingPunct="1">
              <a:buFont typeface="Wingdings" pitchFamily="2" charset="2"/>
              <a:buChar char="ü"/>
              <a:defRPr/>
            </a:pPr>
            <a:endParaRPr lang="it-IT" sz="2400" dirty="0">
              <a:latin typeface="+mn-lt"/>
            </a:endParaRPr>
          </a:p>
          <a:p>
            <a:pPr marL="1371600" lvl="2" indent="-342900" algn="just" eaLnBrk="1" hangingPunct="1">
              <a:buFont typeface="Arial" panose="020B0604020202020204" pitchFamily="34" charset="0"/>
              <a:buChar char="•"/>
              <a:defRPr/>
            </a:pPr>
            <a:r>
              <a:rPr lang="it-IT" sz="2400" b="0" dirty="0">
                <a:latin typeface="+mn-lt"/>
              </a:rPr>
              <a:t>Un aspetto fondamentale per garantire continuità di fornitura anche nell’evenienza di picchi produttivi</a:t>
            </a:r>
          </a:p>
          <a:p>
            <a:pPr marL="1028700" lvl="2" algn="just" eaLnBrk="1" hangingPunct="1">
              <a:defRPr/>
            </a:pPr>
            <a:endParaRPr lang="it-IT" sz="2400" b="0" dirty="0">
              <a:latin typeface="+mn-lt"/>
            </a:endParaRPr>
          </a:p>
          <a:p>
            <a:pPr marL="1371600" lvl="2" indent="-342900" algn="just" eaLnBrk="1" hangingPunct="1">
              <a:buFont typeface="Arial" panose="020B0604020202020204" pitchFamily="34" charset="0"/>
              <a:buChar char="•"/>
              <a:defRPr/>
            </a:pPr>
            <a:r>
              <a:rPr lang="it-IT" sz="2400" b="0" dirty="0">
                <a:latin typeface="+mn-lt"/>
              </a:rPr>
              <a:t>Cosa succede nei momenti di crisi? (disponibilità a turni, lavoro nel weekend, …)</a:t>
            </a:r>
          </a:p>
        </p:txBody>
      </p:sp>
    </p:spTree>
    <p:extLst>
      <p:ext uri="{BB962C8B-B14F-4D97-AF65-F5344CB8AC3E}">
        <p14:creationId xmlns:p14="http://schemas.microsoft.com/office/powerpoint/2010/main" val="23241566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C9990C2A-64FD-FB3B-6181-2E54B21901EC}"/>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4A1860F8-C1C2-DC34-9F81-D5F91ACF9B6C}"/>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5FA1FE0D-C0F5-8902-2417-64AD192A8080}"/>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6" name="CasellaDiTesto 5">
            <a:extLst>
              <a:ext uri="{FF2B5EF4-FFF2-40B4-BE49-F238E27FC236}">
                <a16:creationId xmlns:a16="http://schemas.microsoft.com/office/drawing/2014/main" id="{E0825FB3-87B2-F76D-C509-18EFD8800442}"/>
              </a:ext>
            </a:extLst>
          </p:cNvPr>
          <p:cNvSpPr txBox="1"/>
          <p:nvPr/>
        </p:nvSpPr>
        <p:spPr>
          <a:xfrm>
            <a:off x="373224" y="1772093"/>
            <a:ext cx="11150081" cy="2308324"/>
          </a:xfrm>
          <a:prstGeom prst="rect">
            <a:avLst/>
          </a:prstGeom>
          <a:noFill/>
        </p:spPr>
        <p:txBody>
          <a:bodyPr wrap="square">
            <a:spAutoFit/>
          </a:bodyPr>
          <a:lstStyle/>
          <a:p>
            <a:pPr marL="381000" indent="-381000" eaLnBrk="1" hangingPunct="1">
              <a:buFont typeface="Wingdings" pitchFamily="2" charset="2"/>
              <a:buChar char="Ø"/>
              <a:defRPr/>
            </a:pPr>
            <a:r>
              <a:rPr lang="it-IT" sz="2400" dirty="0">
                <a:latin typeface="+mn-lt"/>
              </a:rPr>
              <a:t>Prospettive a lungo termine</a:t>
            </a:r>
          </a:p>
          <a:p>
            <a:pPr marL="571500" lvl="1" algn="just" eaLnBrk="1" hangingPunct="1">
              <a:defRPr/>
            </a:pPr>
            <a:endParaRPr lang="it-IT" sz="2400" dirty="0">
              <a:latin typeface="+mn-lt"/>
            </a:endParaRPr>
          </a:p>
          <a:p>
            <a:pPr marL="914400" lvl="1" indent="-342900" algn="just" eaLnBrk="1" hangingPunct="1">
              <a:buFont typeface="Arial" panose="020B0604020202020204" pitchFamily="34" charset="0"/>
              <a:buChar char="•"/>
              <a:defRPr/>
            </a:pPr>
            <a:r>
              <a:rPr lang="it-IT" sz="2400" b="0" dirty="0">
                <a:latin typeface="+mn-lt"/>
              </a:rPr>
              <a:t>Il Terzista selezionato deve dare garanzie di affidabilità nel tempo per evitare improvvisi black-out di fornitura (Finance Audit)</a:t>
            </a:r>
          </a:p>
          <a:p>
            <a:pPr marL="571500" lvl="1" algn="just" eaLnBrk="1" hangingPunct="1">
              <a:defRPr/>
            </a:pPr>
            <a:endParaRPr lang="it-IT" sz="2400" b="0" dirty="0">
              <a:latin typeface="+mn-lt"/>
            </a:endParaRPr>
          </a:p>
          <a:p>
            <a:pPr marL="914400" lvl="1" indent="-342900" algn="just" eaLnBrk="1" hangingPunct="1">
              <a:buFont typeface="Arial" panose="020B0604020202020204" pitchFamily="34" charset="0"/>
              <a:buChar char="•"/>
              <a:defRPr/>
            </a:pPr>
            <a:r>
              <a:rPr lang="it-IT" sz="2400" b="0" dirty="0">
                <a:latin typeface="+mn-lt"/>
              </a:rPr>
              <a:t>Saremo ancora qui tra…?</a:t>
            </a:r>
          </a:p>
        </p:txBody>
      </p:sp>
    </p:spTree>
    <p:extLst>
      <p:ext uri="{BB962C8B-B14F-4D97-AF65-F5344CB8AC3E}">
        <p14:creationId xmlns:p14="http://schemas.microsoft.com/office/powerpoint/2010/main" val="12729774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F48391F1-4A7B-2284-4B43-3C5B0F43F62B}"/>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7FB7D646-C333-6D0C-8DB8-B7C707EF502D}"/>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FD5E0486-0DDC-80B5-84D4-2FA149DFCB5B}"/>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6" name="CasellaDiTesto 5">
            <a:extLst>
              <a:ext uri="{FF2B5EF4-FFF2-40B4-BE49-F238E27FC236}">
                <a16:creationId xmlns:a16="http://schemas.microsoft.com/office/drawing/2014/main" id="{60572389-DD87-D748-51D9-4BC067D9A8F4}"/>
              </a:ext>
            </a:extLst>
          </p:cNvPr>
          <p:cNvSpPr txBox="1"/>
          <p:nvPr/>
        </p:nvSpPr>
        <p:spPr>
          <a:xfrm>
            <a:off x="167951" y="1374506"/>
            <a:ext cx="10422294" cy="3046988"/>
          </a:xfrm>
          <a:prstGeom prst="rect">
            <a:avLst/>
          </a:prstGeom>
          <a:noFill/>
        </p:spPr>
        <p:txBody>
          <a:bodyPr wrap="square">
            <a:spAutoFit/>
          </a:bodyPr>
          <a:lstStyle/>
          <a:p>
            <a:pPr marL="381000" indent="-381000" eaLnBrk="1" hangingPunct="1">
              <a:buFont typeface="Wingdings" pitchFamily="2" charset="2"/>
              <a:buChar char="Ø"/>
              <a:defRPr/>
            </a:pPr>
            <a:r>
              <a:rPr lang="it-IT" sz="2400" dirty="0">
                <a:latin typeface="+mn-lt"/>
              </a:rPr>
              <a:t>Location/Lingua</a:t>
            </a:r>
          </a:p>
          <a:p>
            <a:pPr marL="571500" lvl="1" algn="just" eaLnBrk="1" hangingPunct="1">
              <a:defRPr/>
            </a:pPr>
            <a:endParaRPr lang="it-IT" sz="2400" dirty="0">
              <a:latin typeface="+mn-lt"/>
            </a:endParaRPr>
          </a:p>
          <a:p>
            <a:pPr marL="914400" lvl="1" indent="-342900" algn="just" eaLnBrk="1" hangingPunct="1">
              <a:buFont typeface="Arial" panose="020B0604020202020204" pitchFamily="34" charset="0"/>
              <a:buChar char="•"/>
              <a:defRPr/>
            </a:pPr>
            <a:r>
              <a:rPr lang="it-IT" sz="2400" b="0" dirty="0">
                <a:latin typeface="+mn-lt"/>
              </a:rPr>
              <a:t>In un momento di forte globalizzazione deve essere tenuta nella debita considerazione la distanza tra Committente e Terzista (vicini, facilmente raggiungibili, in zone a rischio, siti multipli) e le reciproche lingue</a:t>
            </a:r>
          </a:p>
          <a:p>
            <a:pPr marL="571500" lvl="1" algn="just" eaLnBrk="1" hangingPunct="1">
              <a:defRPr/>
            </a:pPr>
            <a:endParaRPr lang="it-IT" sz="2400" b="0" dirty="0">
              <a:latin typeface="+mn-lt"/>
            </a:endParaRPr>
          </a:p>
          <a:p>
            <a:pPr marL="914400" lvl="1" indent="-342900" algn="just" eaLnBrk="1" hangingPunct="1">
              <a:buFont typeface="Arial" panose="020B0604020202020204" pitchFamily="34" charset="0"/>
              <a:buChar char="•"/>
              <a:defRPr/>
            </a:pPr>
            <a:r>
              <a:rPr lang="it-IT" sz="2400" b="0" dirty="0">
                <a:latin typeface="+mn-lt"/>
              </a:rPr>
              <a:t>Incomprensioni tra gli attori in gioco potrebbero portare a gravi problemi (lingua utilizzata da management, staff, documenti…)</a:t>
            </a:r>
            <a:endParaRPr lang="it-IT" sz="2400" b="0" dirty="0">
              <a:latin typeface="Symbol" pitchFamily="18" charset="2"/>
              <a:cs typeface="Aparajita" pitchFamily="34" charset="0"/>
            </a:endParaRPr>
          </a:p>
        </p:txBody>
      </p:sp>
    </p:spTree>
    <p:extLst>
      <p:ext uri="{BB962C8B-B14F-4D97-AF65-F5344CB8AC3E}">
        <p14:creationId xmlns:p14="http://schemas.microsoft.com/office/powerpoint/2010/main" val="27490368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16529144-9627-5222-8EAF-9AB455907161}"/>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13073B49-284F-73AC-0B1B-B6663766764E}"/>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E45EA594-91C2-0F25-472F-909EEB1A2558}"/>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6" name="CasellaDiTesto 5">
            <a:extLst>
              <a:ext uri="{FF2B5EF4-FFF2-40B4-BE49-F238E27FC236}">
                <a16:creationId xmlns:a16="http://schemas.microsoft.com/office/drawing/2014/main" id="{C76E5158-07E6-CCB5-DF05-66C1732E93AA}"/>
              </a:ext>
            </a:extLst>
          </p:cNvPr>
          <p:cNvSpPr txBox="1"/>
          <p:nvPr/>
        </p:nvSpPr>
        <p:spPr>
          <a:xfrm>
            <a:off x="1576873" y="819718"/>
            <a:ext cx="8220270" cy="4524315"/>
          </a:xfrm>
          <a:prstGeom prst="rect">
            <a:avLst/>
          </a:prstGeom>
          <a:noFill/>
        </p:spPr>
        <p:txBody>
          <a:bodyPr wrap="square">
            <a:spAutoFit/>
          </a:bodyPr>
          <a:lstStyle/>
          <a:p>
            <a:pPr marL="381000" indent="-381000" eaLnBrk="1" hangingPunct="1">
              <a:buFont typeface="Wingdings" pitchFamily="2" charset="2"/>
              <a:buChar char="Ø"/>
              <a:defRPr/>
            </a:pPr>
            <a:r>
              <a:rPr lang="it-IT" sz="2400" dirty="0">
                <a:latin typeface="+mn-lt"/>
              </a:rPr>
              <a:t>Analisi e gestione dei rischi</a:t>
            </a:r>
          </a:p>
          <a:p>
            <a:pPr marL="381000" indent="-381000" eaLnBrk="1" hangingPunct="1">
              <a:buFont typeface="Wingdings" pitchFamily="2" charset="2"/>
              <a:buNone/>
              <a:defRPr/>
            </a:pPr>
            <a:r>
              <a:rPr lang="it-IT" sz="2400" dirty="0">
                <a:latin typeface="+mn-lt"/>
              </a:rPr>
              <a:t>    </a:t>
            </a:r>
            <a:r>
              <a:rPr lang="it-IT" sz="2400" b="0" dirty="0">
                <a:latin typeface="+mn-lt"/>
              </a:rPr>
              <a:t>(analisi di vulnerabilità, politiche di sicurezza, funzione di security, contingency plan…)</a:t>
            </a:r>
          </a:p>
          <a:p>
            <a:pPr marL="381000" indent="-381000" eaLnBrk="1" hangingPunct="1">
              <a:buFont typeface="Wingdings" pitchFamily="2" charset="2"/>
              <a:buNone/>
              <a:defRPr/>
            </a:pPr>
            <a:endParaRPr lang="it-IT" sz="2400" b="0" dirty="0">
              <a:latin typeface="+mn-lt"/>
            </a:endParaRPr>
          </a:p>
          <a:p>
            <a:pPr marL="381000" indent="-381000" eaLnBrk="1" hangingPunct="1">
              <a:buFont typeface="Wingdings" pitchFamily="2" charset="2"/>
              <a:buChar char="Ø"/>
              <a:defRPr/>
            </a:pPr>
            <a:r>
              <a:rPr lang="it-IT" sz="2400" dirty="0">
                <a:latin typeface="+mn-lt"/>
              </a:rPr>
              <a:t>Politiche di gestione del personale</a:t>
            </a:r>
          </a:p>
          <a:p>
            <a:pPr eaLnBrk="1" hangingPunct="1">
              <a:defRPr/>
            </a:pPr>
            <a:endParaRPr lang="it-IT" sz="2400" dirty="0">
              <a:latin typeface="+mn-lt"/>
            </a:endParaRPr>
          </a:p>
          <a:p>
            <a:pPr marL="381000" indent="-381000" eaLnBrk="1" hangingPunct="1">
              <a:buFont typeface="Wingdings" pitchFamily="2" charset="2"/>
              <a:buChar char="Ø"/>
              <a:defRPr/>
            </a:pPr>
            <a:r>
              <a:rPr lang="it-IT" sz="2400" b="0" dirty="0">
                <a:latin typeface="+mn-lt"/>
              </a:rPr>
              <a:t>(utilizzo di contratti a termine, istruzione e formazione, qualifica, </a:t>
            </a:r>
            <a:r>
              <a:rPr lang="it-IT" sz="2400" b="0" dirty="0" err="1">
                <a:latin typeface="+mn-lt"/>
              </a:rPr>
              <a:t>m.b.o</a:t>
            </a:r>
            <a:r>
              <a:rPr lang="it-IT" sz="2400" b="0" dirty="0">
                <a:latin typeface="+mn-lt"/>
              </a:rPr>
              <a:t>. …)</a:t>
            </a:r>
          </a:p>
          <a:p>
            <a:pPr eaLnBrk="1" hangingPunct="1">
              <a:defRPr/>
            </a:pPr>
            <a:endParaRPr lang="it-IT" sz="2400" b="0" dirty="0">
              <a:latin typeface="+mn-lt"/>
            </a:endParaRPr>
          </a:p>
          <a:p>
            <a:pPr marL="381000" indent="-381000" eaLnBrk="1" hangingPunct="1">
              <a:buFont typeface="Wingdings" pitchFamily="2" charset="2"/>
              <a:buChar char="Ø"/>
              <a:defRPr/>
            </a:pPr>
            <a:r>
              <a:rPr lang="it-IT" sz="2400" dirty="0">
                <a:latin typeface="+mn-lt"/>
              </a:rPr>
              <a:t>I.T. e comunicazione</a:t>
            </a:r>
          </a:p>
          <a:p>
            <a:pPr eaLnBrk="1" hangingPunct="1">
              <a:defRPr/>
            </a:pPr>
            <a:endParaRPr lang="it-IT" sz="2400" dirty="0">
              <a:latin typeface="+mn-lt"/>
            </a:endParaRPr>
          </a:p>
          <a:p>
            <a:pPr marL="381000" indent="-381000" eaLnBrk="1" hangingPunct="1">
              <a:buFont typeface="Wingdings" pitchFamily="2" charset="2"/>
              <a:buChar char="Ø"/>
              <a:defRPr/>
            </a:pPr>
            <a:r>
              <a:rPr lang="it-IT" sz="2400" dirty="0">
                <a:latin typeface="+mn-lt"/>
              </a:rPr>
              <a:t>Coperture assicurative</a:t>
            </a:r>
          </a:p>
        </p:txBody>
      </p:sp>
    </p:spTree>
    <p:extLst>
      <p:ext uri="{BB962C8B-B14F-4D97-AF65-F5344CB8AC3E}">
        <p14:creationId xmlns:p14="http://schemas.microsoft.com/office/powerpoint/2010/main" val="15048797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04BDDC24-548E-9842-BA80-27047A63EAF8}"/>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58567695-337D-A886-311A-262441FCCD70}"/>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2F0960A9-843D-BB86-F22C-549B1373948F}"/>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6" name="CasellaDiTesto 5">
            <a:extLst>
              <a:ext uri="{FF2B5EF4-FFF2-40B4-BE49-F238E27FC236}">
                <a16:creationId xmlns:a16="http://schemas.microsoft.com/office/drawing/2014/main" id="{13FB4F82-6126-AC69-2CBF-F827DDC1CC5C}"/>
              </a:ext>
            </a:extLst>
          </p:cNvPr>
          <p:cNvSpPr txBox="1"/>
          <p:nvPr/>
        </p:nvSpPr>
        <p:spPr>
          <a:xfrm>
            <a:off x="871148" y="821095"/>
            <a:ext cx="7433096" cy="4893647"/>
          </a:xfrm>
          <a:prstGeom prst="rect">
            <a:avLst/>
          </a:prstGeom>
          <a:noFill/>
        </p:spPr>
        <p:txBody>
          <a:bodyPr wrap="square">
            <a:spAutoFit/>
          </a:bodyPr>
          <a:lstStyle/>
          <a:p>
            <a:pPr marL="381000" indent="-381000" eaLnBrk="1" hangingPunct="1">
              <a:buFont typeface="Wingdings" pitchFamily="2" charset="2"/>
              <a:buChar char="Ø"/>
              <a:defRPr/>
            </a:pPr>
            <a:r>
              <a:rPr lang="it-IT" sz="2400" dirty="0">
                <a:latin typeface="Arial" charset="0"/>
              </a:rPr>
              <a:t>Conformità alle leggi vigenti </a:t>
            </a:r>
          </a:p>
          <a:p>
            <a:pPr marL="381000" indent="-381000" eaLnBrk="1" hangingPunct="1">
              <a:defRPr/>
            </a:pPr>
            <a:r>
              <a:rPr lang="it-IT" sz="2400" b="0" dirty="0">
                <a:latin typeface="Arial" charset="0"/>
              </a:rPr>
              <a:t>    (attenzione a leggi nazionali/regionali/locali)</a:t>
            </a:r>
          </a:p>
          <a:p>
            <a:pPr marL="381000" indent="-381000" eaLnBrk="1" hangingPunct="1">
              <a:defRPr/>
            </a:pPr>
            <a:endParaRPr lang="it-IT" sz="2400" b="0" dirty="0">
              <a:latin typeface="Arial" charset="0"/>
            </a:endParaRPr>
          </a:p>
          <a:p>
            <a:pPr marL="381000" indent="-381000" eaLnBrk="1" hangingPunct="1">
              <a:buFont typeface="Wingdings" pitchFamily="2" charset="2"/>
              <a:buChar char="Ø"/>
              <a:defRPr/>
            </a:pPr>
            <a:r>
              <a:rPr lang="it-IT" sz="2400" dirty="0">
                <a:latin typeface="Arial" charset="0"/>
              </a:rPr>
              <a:t>Presenza altre produzioni potenzialmente contaminanti</a:t>
            </a:r>
          </a:p>
          <a:p>
            <a:pPr eaLnBrk="1" hangingPunct="1">
              <a:defRPr/>
            </a:pPr>
            <a:endParaRPr lang="it-IT" sz="2400" dirty="0">
              <a:latin typeface="Arial" charset="0"/>
            </a:endParaRPr>
          </a:p>
          <a:p>
            <a:pPr marL="381000" indent="-381000" eaLnBrk="1" hangingPunct="1">
              <a:buFont typeface="Wingdings" pitchFamily="2" charset="2"/>
              <a:buChar char="Ø"/>
              <a:defRPr/>
            </a:pPr>
            <a:r>
              <a:rPr lang="it-IT" sz="2400" dirty="0">
                <a:latin typeface="Arial" charset="0"/>
              </a:rPr>
              <a:t>Presenza di eventuali sub-fornitori “critici”</a:t>
            </a:r>
          </a:p>
          <a:p>
            <a:pPr eaLnBrk="1" hangingPunct="1">
              <a:defRPr/>
            </a:pPr>
            <a:endParaRPr lang="it-IT" sz="2400" dirty="0">
              <a:latin typeface="Arial" charset="0"/>
            </a:endParaRPr>
          </a:p>
          <a:p>
            <a:pPr marL="381000" indent="-381000" eaLnBrk="1" hangingPunct="1">
              <a:buFont typeface="Wingdings" pitchFamily="2" charset="2"/>
              <a:buChar char="Ø"/>
              <a:defRPr/>
            </a:pPr>
            <a:r>
              <a:rPr lang="it-IT" sz="2400" dirty="0">
                <a:latin typeface="Arial" charset="0"/>
              </a:rPr>
              <a:t>Politiche di acquisto</a:t>
            </a:r>
            <a:r>
              <a:rPr lang="it-IT" sz="2400" b="0" dirty="0">
                <a:latin typeface="Arial" charset="0"/>
              </a:rPr>
              <a:t> (partnership con i fornitori ?)</a:t>
            </a:r>
          </a:p>
          <a:p>
            <a:pPr marL="381000" indent="-381000" eaLnBrk="1" hangingPunct="1">
              <a:defRPr/>
            </a:pPr>
            <a:endParaRPr lang="it-IT" sz="2400" b="0" dirty="0">
              <a:latin typeface="Arial" charset="0"/>
            </a:endParaRPr>
          </a:p>
          <a:p>
            <a:pPr marL="381000" indent="-381000" eaLnBrk="1" hangingPunct="1">
              <a:buFont typeface="Wingdings" pitchFamily="2" charset="2"/>
              <a:buChar char="Ø"/>
              <a:defRPr/>
            </a:pPr>
            <a:r>
              <a:rPr lang="it-IT" sz="2400" dirty="0">
                <a:latin typeface="Arial" charset="0"/>
              </a:rPr>
              <a:t>Politiche di Total </a:t>
            </a:r>
            <a:r>
              <a:rPr lang="it-IT" sz="2400" dirty="0" err="1">
                <a:latin typeface="Arial" charset="0"/>
              </a:rPr>
              <a:t>Productive</a:t>
            </a:r>
            <a:r>
              <a:rPr lang="it-IT" sz="2400" dirty="0">
                <a:latin typeface="Arial" charset="0"/>
              </a:rPr>
              <a:t> </a:t>
            </a:r>
            <a:r>
              <a:rPr lang="it-IT" sz="2400" dirty="0" err="1">
                <a:latin typeface="Arial" charset="0"/>
              </a:rPr>
              <a:t>Manteinance</a:t>
            </a:r>
            <a:endParaRPr lang="it-IT" sz="2400" dirty="0">
              <a:latin typeface="Arial" charset="0"/>
            </a:endParaRPr>
          </a:p>
          <a:p>
            <a:pPr eaLnBrk="1" hangingPunct="1">
              <a:defRPr/>
            </a:pPr>
            <a:endParaRPr lang="it-IT" sz="2400" dirty="0">
              <a:latin typeface="Arial" charset="0"/>
            </a:endParaRPr>
          </a:p>
          <a:p>
            <a:pPr marL="381000" indent="-381000" eaLnBrk="1" hangingPunct="1">
              <a:buFont typeface="Wingdings" pitchFamily="2" charset="2"/>
              <a:buChar char="Ø"/>
              <a:defRPr/>
            </a:pPr>
            <a:r>
              <a:rPr lang="it-IT" sz="2400" dirty="0">
                <a:latin typeface="Arial" charset="0"/>
              </a:rPr>
              <a:t>Confidenzialità e sicurezza delle informazioni</a:t>
            </a:r>
          </a:p>
        </p:txBody>
      </p:sp>
    </p:spTree>
    <p:extLst>
      <p:ext uri="{BB962C8B-B14F-4D97-AF65-F5344CB8AC3E}">
        <p14:creationId xmlns:p14="http://schemas.microsoft.com/office/powerpoint/2010/main" val="33414580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841795CE-6C68-4931-E2B9-D996349F01C5}"/>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51986F92-A2F7-9957-D9EC-5C20351E595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AD0A132D-D687-839F-605F-1677A96C634C}"/>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6" name="CasellaDiTesto 5">
            <a:extLst>
              <a:ext uri="{FF2B5EF4-FFF2-40B4-BE49-F238E27FC236}">
                <a16:creationId xmlns:a16="http://schemas.microsoft.com/office/drawing/2014/main" id="{7AB5CE52-99C3-DA77-B336-AEB489573139}"/>
              </a:ext>
            </a:extLst>
          </p:cNvPr>
          <p:cNvSpPr txBox="1"/>
          <p:nvPr/>
        </p:nvSpPr>
        <p:spPr>
          <a:xfrm>
            <a:off x="1883229" y="2079911"/>
            <a:ext cx="8425542" cy="1815882"/>
          </a:xfrm>
          <a:prstGeom prst="rect">
            <a:avLst/>
          </a:prstGeom>
          <a:noFill/>
        </p:spPr>
        <p:txBody>
          <a:bodyPr wrap="square">
            <a:spAutoFit/>
          </a:bodyPr>
          <a:lstStyle/>
          <a:p>
            <a:pPr marL="376238" indent="-376238" algn="ctr" eaLnBrk="1" hangingPunct="1">
              <a:buSzPct val="75000"/>
              <a:buFont typeface="Wingdings" pitchFamily="2" charset="2"/>
              <a:buNone/>
              <a:defRPr/>
            </a:pPr>
            <a:r>
              <a:rPr lang="it-IT" sz="2800" dirty="0"/>
              <a:t>La fase di AUDIT del Terzista</a:t>
            </a:r>
          </a:p>
          <a:p>
            <a:pPr algn="just" eaLnBrk="1" hangingPunct="1">
              <a:spcBef>
                <a:spcPct val="50000"/>
              </a:spcBef>
              <a:buSzPct val="75000"/>
              <a:defRPr/>
            </a:pPr>
            <a:r>
              <a:rPr lang="it-IT" sz="2400" b="0" dirty="0"/>
              <a:t>Obiettivo: </a:t>
            </a:r>
            <a:r>
              <a:rPr lang="it-IT" sz="2400" dirty="0"/>
              <a:t>selezione e valutazione; </a:t>
            </a:r>
            <a:r>
              <a:rPr lang="it-IT" sz="2400" b="0" dirty="0"/>
              <a:t>cioè</a:t>
            </a:r>
            <a:r>
              <a:rPr lang="it-IT" sz="2400" dirty="0"/>
              <a:t> verifica delle potenzialità tecniche, organizzative e gestionali </a:t>
            </a:r>
            <a:r>
              <a:rPr lang="it-IT" sz="2400" b="0" u="sng" dirty="0"/>
              <a:t>(GMP ma non solo!)</a:t>
            </a:r>
            <a:r>
              <a:rPr lang="it-IT" sz="2400" b="0" dirty="0"/>
              <a:t> del</a:t>
            </a:r>
            <a:r>
              <a:rPr lang="it-IT" sz="2400" dirty="0"/>
              <a:t> </a:t>
            </a:r>
            <a:r>
              <a:rPr lang="it-IT" sz="2400" b="0" dirty="0"/>
              <a:t>Terzista, occorrenti a </a:t>
            </a:r>
            <a:r>
              <a:rPr lang="it-IT" sz="2400" dirty="0"/>
              <a:t>fornire il livello di qualità/servizio atteso. </a:t>
            </a:r>
          </a:p>
        </p:txBody>
      </p:sp>
      <p:sp>
        <p:nvSpPr>
          <p:cNvPr id="7" name="CasellaDiTesto 6">
            <a:extLst>
              <a:ext uri="{FF2B5EF4-FFF2-40B4-BE49-F238E27FC236}">
                <a16:creationId xmlns:a16="http://schemas.microsoft.com/office/drawing/2014/main" id="{DEBCE0E3-FC6F-1582-01A8-EA33299375D9}"/>
              </a:ext>
            </a:extLst>
          </p:cNvPr>
          <p:cNvSpPr txBox="1"/>
          <p:nvPr/>
        </p:nvSpPr>
        <p:spPr>
          <a:xfrm>
            <a:off x="3600061" y="726674"/>
            <a:ext cx="4991878" cy="523220"/>
          </a:xfrm>
          <a:prstGeom prst="rect">
            <a:avLst/>
          </a:prstGeom>
          <a:noFill/>
        </p:spPr>
        <p:txBody>
          <a:bodyPr wrap="square" rtlCol="0">
            <a:spAutoFit/>
          </a:bodyPr>
          <a:lstStyle/>
          <a:p>
            <a:r>
              <a:rPr lang="it-IT" sz="2800" b="1" dirty="0"/>
              <a:t>Criteri per la scelta del partner</a:t>
            </a:r>
          </a:p>
        </p:txBody>
      </p:sp>
    </p:spTree>
    <p:extLst>
      <p:ext uri="{BB962C8B-B14F-4D97-AF65-F5344CB8AC3E}">
        <p14:creationId xmlns:p14="http://schemas.microsoft.com/office/powerpoint/2010/main" val="24553811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89C3E371-CC18-ABF1-CD62-B7E0EC8EA918}"/>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A2D7FE75-219E-4E88-042B-936BB1C9B37B}"/>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451F315-5106-CFF4-1CE0-26318E0862A3}"/>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PROCESSO DI SELEZIONE E VALUTAZIONE: LA SCELTA</a:t>
              </a:r>
            </a:p>
          </p:txBody>
        </p:sp>
      </p:grpSp>
      <p:sp>
        <p:nvSpPr>
          <p:cNvPr id="6" name="CasellaDiTesto 5">
            <a:extLst>
              <a:ext uri="{FF2B5EF4-FFF2-40B4-BE49-F238E27FC236}">
                <a16:creationId xmlns:a16="http://schemas.microsoft.com/office/drawing/2014/main" id="{E23EB0F7-68BE-50FC-02CC-BD529288FAC7}"/>
              </a:ext>
            </a:extLst>
          </p:cNvPr>
          <p:cNvSpPr txBox="1"/>
          <p:nvPr/>
        </p:nvSpPr>
        <p:spPr>
          <a:xfrm>
            <a:off x="1720234" y="1403331"/>
            <a:ext cx="8079241" cy="3046988"/>
          </a:xfrm>
          <a:prstGeom prst="rect">
            <a:avLst/>
          </a:prstGeom>
          <a:noFill/>
        </p:spPr>
        <p:txBody>
          <a:bodyPr wrap="square">
            <a:spAutoFit/>
          </a:bodyPr>
          <a:lstStyle/>
          <a:p>
            <a:pPr eaLnBrk="1" hangingPunct="1">
              <a:spcBef>
                <a:spcPct val="0"/>
              </a:spcBef>
              <a:buFontTx/>
              <a:buNone/>
            </a:pPr>
            <a:r>
              <a:rPr lang="it-IT" altLang="it-IT" sz="2400" b="1" dirty="0"/>
              <a:t>Prima del contratto : 3 semplici regole </a:t>
            </a:r>
          </a:p>
          <a:p>
            <a:pPr eaLnBrk="1" hangingPunct="1">
              <a:spcBef>
                <a:spcPct val="0"/>
              </a:spcBef>
              <a:buFontTx/>
              <a:buNone/>
            </a:pPr>
            <a:endParaRPr lang="it-IT" altLang="it-IT" sz="2400" dirty="0"/>
          </a:p>
          <a:p>
            <a:pPr eaLnBrk="1" hangingPunct="1">
              <a:spcBef>
                <a:spcPct val="0"/>
              </a:spcBef>
              <a:buFontTx/>
              <a:buNone/>
            </a:pPr>
            <a:endParaRPr lang="it-IT" altLang="it-IT" sz="2400" dirty="0"/>
          </a:p>
          <a:p>
            <a:pPr marL="457200" indent="-457200" eaLnBrk="1" hangingPunct="1">
              <a:spcBef>
                <a:spcPct val="0"/>
              </a:spcBef>
              <a:buFont typeface="+mj-lt"/>
              <a:buAutoNum type="arabicPeriod"/>
            </a:pPr>
            <a:r>
              <a:rPr lang="it-IT" altLang="it-IT" sz="2400" dirty="0"/>
              <a:t>Pochi ed eccellenti fornitori (one to </a:t>
            </a:r>
            <a:r>
              <a:rPr lang="it-IT" altLang="it-IT" sz="2400" dirty="0" err="1"/>
              <a:t>many</a:t>
            </a:r>
            <a:r>
              <a:rPr lang="it-IT" altLang="it-IT" sz="2400" dirty="0"/>
              <a:t> ------&gt; one to </a:t>
            </a:r>
            <a:r>
              <a:rPr lang="it-IT" altLang="it-IT" sz="2400" dirty="0" err="1"/>
              <a:t>few</a:t>
            </a:r>
            <a:r>
              <a:rPr lang="it-IT" altLang="it-IT" sz="2400" dirty="0"/>
              <a:t>)</a:t>
            </a:r>
          </a:p>
          <a:p>
            <a:pPr eaLnBrk="1" hangingPunct="1">
              <a:spcBef>
                <a:spcPct val="0"/>
              </a:spcBef>
            </a:pPr>
            <a:endParaRPr lang="it-IT" altLang="it-IT" sz="2400" dirty="0"/>
          </a:p>
          <a:p>
            <a:pPr marL="457200" indent="-457200" eaLnBrk="1" hangingPunct="1">
              <a:spcBef>
                <a:spcPct val="0"/>
              </a:spcBef>
              <a:buFont typeface="+mj-lt"/>
              <a:buAutoNum type="arabicPeriod" startAt="2"/>
            </a:pPr>
            <a:r>
              <a:rPr lang="it-IT" altLang="it-IT" sz="2400" dirty="0"/>
              <a:t>Investire nella selezione</a:t>
            </a:r>
          </a:p>
          <a:p>
            <a:pPr eaLnBrk="1" hangingPunct="1">
              <a:spcBef>
                <a:spcPct val="0"/>
              </a:spcBef>
            </a:pPr>
            <a:endParaRPr lang="it-IT" altLang="it-IT" sz="2400" dirty="0"/>
          </a:p>
          <a:p>
            <a:pPr marL="457200" indent="-457200" eaLnBrk="1" hangingPunct="1">
              <a:spcBef>
                <a:spcPct val="0"/>
              </a:spcBef>
              <a:buFont typeface="+mj-lt"/>
              <a:buAutoNum type="arabicPeriod" startAt="3"/>
            </a:pPr>
            <a:r>
              <a:rPr lang="it-IT" altLang="it-IT" sz="2400" dirty="0"/>
              <a:t>Chiarezza sulle aspettative</a:t>
            </a:r>
          </a:p>
        </p:txBody>
      </p:sp>
    </p:spTree>
    <p:extLst>
      <p:ext uri="{BB962C8B-B14F-4D97-AF65-F5344CB8AC3E}">
        <p14:creationId xmlns:p14="http://schemas.microsoft.com/office/powerpoint/2010/main" val="18193894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096F8564-B858-6DB0-4A65-BDFB7E99F8A5}"/>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7560BCDB-C371-FDB6-377D-C27EAC1BCF3C}"/>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D72ABB8E-17CA-4F59-ED18-DCDC95D78270}"/>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Rettangolo 4">
            <a:extLst>
              <a:ext uri="{FF2B5EF4-FFF2-40B4-BE49-F238E27FC236}">
                <a16:creationId xmlns:a16="http://schemas.microsoft.com/office/drawing/2014/main" id="{B73F6788-B29E-051F-0D23-14573DE9BFA1}"/>
              </a:ext>
            </a:extLst>
          </p:cNvPr>
          <p:cNvSpPr/>
          <p:nvPr/>
        </p:nvSpPr>
        <p:spPr>
          <a:xfrm>
            <a:off x="1373608" y="1613118"/>
            <a:ext cx="9645844" cy="3631763"/>
          </a:xfrm>
          <a:prstGeom prst="rect">
            <a:avLst/>
          </a:prstGeom>
        </p:spPr>
        <p:txBody>
          <a:bodyPr wrap="square">
            <a:spAutoFit/>
          </a:bodyPr>
          <a:lstStyle/>
          <a:p>
            <a:pPr algn="ctr" eaLnBrk="1" hangingPunct="1">
              <a:buSzPct val="75000"/>
              <a:buFont typeface="Wingdings" pitchFamily="2" charset="2"/>
              <a:buNone/>
              <a:defRPr/>
            </a:pPr>
            <a:endParaRPr lang="it-IT" sz="1200" i="1" u="sng" dirty="0">
              <a:latin typeface="+mn-lt"/>
            </a:endParaRPr>
          </a:p>
          <a:p>
            <a:pPr algn="ctr" eaLnBrk="1" hangingPunct="1">
              <a:buSzPct val="75000"/>
              <a:buFont typeface="Wingdings" pitchFamily="2" charset="2"/>
              <a:buNone/>
              <a:defRPr/>
            </a:pPr>
            <a:r>
              <a:rPr lang="it-IT" sz="3600" i="1" u="sng" dirty="0">
                <a:solidFill>
                  <a:schemeClr val="accent2"/>
                </a:solidFill>
                <a:latin typeface="+mn-lt"/>
              </a:rPr>
              <a:t>Accordo di lavorazione</a:t>
            </a:r>
          </a:p>
          <a:p>
            <a:pPr eaLnBrk="1" hangingPunct="1">
              <a:defRPr/>
            </a:pPr>
            <a:endParaRPr lang="it-IT" sz="1400" dirty="0">
              <a:latin typeface="+mn-lt"/>
            </a:endParaRPr>
          </a:p>
          <a:p>
            <a:pPr eaLnBrk="1" hangingPunct="1">
              <a:defRPr/>
            </a:pPr>
            <a:r>
              <a:rPr lang="it-IT" sz="2800" b="0" dirty="0">
                <a:latin typeface="+mn-lt"/>
              </a:rPr>
              <a:t>Il Terzista provvede alle operazioni di produzione e/o confezionamento, ai controlli di processo ed eventualmente al rilascio del prodotto finito a cura della propria </a:t>
            </a:r>
            <a:r>
              <a:rPr lang="it-IT" sz="2800" b="0" dirty="0" err="1">
                <a:latin typeface="+mn-lt"/>
              </a:rPr>
              <a:t>Q.P</a:t>
            </a:r>
            <a:r>
              <a:rPr lang="it-IT" sz="2800" b="0" dirty="0">
                <a:latin typeface="+mn-lt"/>
              </a:rPr>
              <a:t>.. I materiali (materie prime e materiali di confezionamento) sono forniti dal committente che provvede all’acquisto, ai controlli previsti ed alla consegna presso il terzista per la lavorazione.</a:t>
            </a:r>
          </a:p>
        </p:txBody>
      </p:sp>
      <p:sp>
        <p:nvSpPr>
          <p:cNvPr id="6" name="CasellaDiTesto 5">
            <a:extLst>
              <a:ext uri="{FF2B5EF4-FFF2-40B4-BE49-F238E27FC236}">
                <a16:creationId xmlns:a16="http://schemas.microsoft.com/office/drawing/2014/main" id="{242607E4-42BC-76E9-BFB2-604ED5C70F38}"/>
              </a:ext>
            </a:extLst>
          </p:cNvPr>
          <p:cNvSpPr txBox="1"/>
          <p:nvPr/>
        </p:nvSpPr>
        <p:spPr>
          <a:xfrm>
            <a:off x="3180474" y="625795"/>
            <a:ext cx="5505062" cy="584775"/>
          </a:xfrm>
          <a:prstGeom prst="rect">
            <a:avLst/>
          </a:prstGeom>
          <a:noFill/>
        </p:spPr>
        <p:txBody>
          <a:bodyPr wrap="square" rtlCol="0">
            <a:spAutoFit/>
          </a:bodyPr>
          <a:lstStyle/>
          <a:p>
            <a:r>
              <a:rPr lang="it-IT" sz="3200" b="1" dirty="0"/>
              <a:t>Le diverse tipologie di fornitura</a:t>
            </a:r>
          </a:p>
        </p:txBody>
      </p:sp>
    </p:spTree>
    <p:extLst>
      <p:ext uri="{BB962C8B-B14F-4D97-AF65-F5344CB8AC3E}">
        <p14:creationId xmlns:p14="http://schemas.microsoft.com/office/powerpoint/2010/main" val="2799537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20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fade">
                                      <p:cBhvr>
                                        <p:cTn id="13"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39ED171C-76C0-ED53-294A-433C014EA607}"/>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6FA3990C-8853-F5D5-5367-0D49450C4E1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1887A671-1FF6-3221-5C79-27261F6913A5}"/>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CasellaDiTesto 4">
            <a:extLst>
              <a:ext uri="{FF2B5EF4-FFF2-40B4-BE49-F238E27FC236}">
                <a16:creationId xmlns:a16="http://schemas.microsoft.com/office/drawing/2014/main" id="{0A573D28-303C-94B8-F80E-1EDF245C5A76}"/>
              </a:ext>
            </a:extLst>
          </p:cNvPr>
          <p:cNvSpPr txBox="1"/>
          <p:nvPr/>
        </p:nvSpPr>
        <p:spPr>
          <a:xfrm>
            <a:off x="3180474" y="625795"/>
            <a:ext cx="5505062" cy="584775"/>
          </a:xfrm>
          <a:prstGeom prst="rect">
            <a:avLst/>
          </a:prstGeom>
          <a:noFill/>
        </p:spPr>
        <p:txBody>
          <a:bodyPr wrap="square" rtlCol="0">
            <a:spAutoFit/>
          </a:bodyPr>
          <a:lstStyle/>
          <a:p>
            <a:r>
              <a:rPr lang="it-IT" sz="3200" b="1" dirty="0"/>
              <a:t>Le diverse tipologie di fornitura</a:t>
            </a:r>
          </a:p>
        </p:txBody>
      </p:sp>
      <p:sp>
        <p:nvSpPr>
          <p:cNvPr id="6" name="Rettangolo 5">
            <a:extLst>
              <a:ext uri="{FF2B5EF4-FFF2-40B4-BE49-F238E27FC236}">
                <a16:creationId xmlns:a16="http://schemas.microsoft.com/office/drawing/2014/main" id="{DDFA34A7-00E8-AD25-7C7B-9611B2FCA0C2}"/>
              </a:ext>
            </a:extLst>
          </p:cNvPr>
          <p:cNvSpPr/>
          <p:nvPr/>
        </p:nvSpPr>
        <p:spPr>
          <a:xfrm>
            <a:off x="1448253" y="1395417"/>
            <a:ext cx="9431240" cy="3539430"/>
          </a:xfrm>
          <a:prstGeom prst="rect">
            <a:avLst/>
          </a:prstGeom>
        </p:spPr>
        <p:txBody>
          <a:bodyPr wrap="square">
            <a:spAutoFit/>
          </a:bodyPr>
          <a:lstStyle/>
          <a:p>
            <a:pPr algn="ctr" eaLnBrk="1" hangingPunct="1">
              <a:buSzPct val="75000"/>
              <a:buFont typeface="Wingdings" pitchFamily="2" charset="2"/>
              <a:buNone/>
              <a:defRPr/>
            </a:pPr>
            <a:endParaRPr lang="it-IT" sz="2400" i="1" u="sng" dirty="0">
              <a:latin typeface="Comic Sans MS" pitchFamily="66" charset="0"/>
            </a:endParaRPr>
          </a:p>
          <a:p>
            <a:pPr algn="ctr" eaLnBrk="1" hangingPunct="1">
              <a:buSzPct val="75000"/>
              <a:buFont typeface="Wingdings" pitchFamily="2" charset="2"/>
              <a:buNone/>
              <a:defRPr/>
            </a:pPr>
            <a:r>
              <a:rPr lang="it-IT" sz="3600" i="1" u="sng" dirty="0">
                <a:solidFill>
                  <a:schemeClr val="accent2"/>
                </a:solidFill>
                <a:latin typeface="+mn-lt"/>
              </a:rPr>
              <a:t>Accordo “full-service” (chiavi in mano)</a:t>
            </a:r>
          </a:p>
          <a:p>
            <a:pPr eaLnBrk="1" hangingPunct="1">
              <a:defRPr/>
            </a:pPr>
            <a:endParaRPr lang="it-IT" sz="2400" dirty="0">
              <a:latin typeface="Comic Sans MS" pitchFamily="66" charset="0"/>
            </a:endParaRPr>
          </a:p>
          <a:p>
            <a:pPr eaLnBrk="1" hangingPunct="1">
              <a:defRPr/>
            </a:pPr>
            <a:r>
              <a:rPr lang="it-IT" sz="2800" b="0" dirty="0">
                <a:latin typeface="+mn-lt"/>
              </a:rPr>
              <a:t>Il fornitore Terzista provvede all’acquisto di tutti i materiali (materie prime e materiali di confezionamento), ai controlli previsti per gli stessi, alle operazioni di produzione e/o confezionamento, ai controlli di processo ed eventualmente al rilascio del prodotto finito a cura della propria </a:t>
            </a:r>
            <a:r>
              <a:rPr lang="it-IT" sz="2800" b="0" dirty="0" err="1">
                <a:latin typeface="+mn-lt"/>
              </a:rPr>
              <a:t>Q.P</a:t>
            </a:r>
            <a:r>
              <a:rPr lang="it-IT" sz="2800" b="0" dirty="0">
                <a:latin typeface="+mn-lt"/>
              </a:rPr>
              <a:t>..</a:t>
            </a:r>
          </a:p>
        </p:txBody>
      </p:sp>
    </p:spTree>
    <p:extLst>
      <p:ext uri="{BB962C8B-B14F-4D97-AF65-F5344CB8AC3E}">
        <p14:creationId xmlns:p14="http://schemas.microsoft.com/office/powerpoint/2010/main" val="2770562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20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3D0C3AD6-683D-64D8-E5F4-91C74D2AF64E}"/>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F0BD0656-6C6B-E762-61DA-08723CDFCCD8}"/>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D34A4AF5-C14A-DFAF-AE09-92E2F081F104}"/>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CasellaDiTesto 4">
            <a:extLst>
              <a:ext uri="{FF2B5EF4-FFF2-40B4-BE49-F238E27FC236}">
                <a16:creationId xmlns:a16="http://schemas.microsoft.com/office/drawing/2014/main" id="{5DCEC61D-C136-1320-EBD2-44B2F22FF36F}"/>
              </a:ext>
            </a:extLst>
          </p:cNvPr>
          <p:cNvSpPr txBox="1"/>
          <p:nvPr/>
        </p:nvSpPr>
        <p:spPr>
          <a:xfrm>
            <a:off x="3180474" y="625795"/>
            <a:ext cx="5505062" cy="584775"/>
          </a:xfrm>
          <a:prstGeom prst="rect">
            <a:avLst/>
          </a:prstGeom>
          <a:noFill/>
        </p:spPr>
        <p:txBody>
          <a:bodyPr wrap="square" rtlCol="0">
            <a:spAutoFit/>
          </a:bodyPr>
          <a:lstStyle/>
          <a:p>
            <a:r>
              <a:rPr lang="it-IT" sz="3200" b="1" dirty="0"/>
              <a:t>Le diverse tipologie di fornitura</a:t>
            </a:r>
          </a:p>
        </p:txBody>
      </p:sp>
      <p:sp>
        <p:nvSpPr>
          <p:cNvPr id="6" name="Rettangolo 5">
            <a:extLst>
              <a:ext uri="{FF2B5EF4-FFF2-40B4-BE49-F238E27FC236}">
                <a16:creationId xmlns:a16="http://schemas.microsoft.com/office/drawing/2014/main" id="{F5456A7C-1290-2E6F-1C91-B99B57F25DD6}"/>
              </a:ext>
            </a:extLst>
          </p:cNvPr>
          <p:cNvSpPr/>
          <p:nvPr/>
        </p:nvSpPr>
        <p:spPr>
          <a:xfrm>
            <a:off x="1947377" y="1407157"/>
            <a:ext cx="8642350" cy="3577903"/>
          </a:xfrm>
          <a:prstGeom prst="rect">
            <a:avLst/>
          </a:prstGeom>
        </p:spPr>
        <p:txBody>
          <a:bodyPr>
            <a:spAutoFit/>
          </a:bodyPr>
          <a:lstStyle/>
          <a:p>
            <a:pPr marL="288925" indent="-288925" algn="ctr" eaLnBrk="1" hangingPunct="1">
              <a:buSzPct val="75000"/>
              <a:buFont typeface="Wingdings" pitchFamily="2" charset="2"/>
              <a:buNone/>
              <a:defRPr/>
            </a:pPr>
            <a:endParaRPr lang="it-IT" sz="1050" i="1" u="sng" dirty="0">
              <a:latin typeface="Comic Sans MS" pitchFamily="66" charset="0"/>
            </a:endParaRPr>
          </a:p>
          <a:p>
            <a:pPr marL="288925" indent="-288925" algn="ctr" eaLnBrk="1" hangingPunct="1">
              <a:buSzPct val="75000"/>
              <a:buFont typeface="Wingdings" pitchFamily="2" charset="2"/>
              <a:buNone/>
              <a:defRPr/>
            </a:pPr>
            <a:r>
              <a:rPr lang="it-IT" sz="3600" i="1" u="sng" dirty="0">
                <a:solidFill>
                  <a:schemeClr val="accent2"/>
                </a:solidFill>
                <a:latin typeface="+mn-lt"/>
              </a:rPr>
              <a:t>Accordi misti</a:t>
            </a:r>
          </a:p>
          <a:p>
            <a:pPr marL="288925" indent="-288925" algn="ctr" eaLnBrk="1" hangingPunct="1">
              <a:buSzPct val="75000"/>
              <a:buFont typeface="Wingdings" pitchFamily="2" charset="2"/>
              <a:buNone/>
              <a:defRPr/>
            </a:pPr>
            <a:endParaRPr lang="it-IT" sz="3600" i="1" u="sng" dirty="0">
              <a:latin typeface="+mn-lt"/>
            </a:endParaRPr>
          </a:p>
          <a:p>
            <a:pPr marL="342900" indent="-342900" eaLnBrk="1" hangingPunct="1">
              <a:buFont typeface="Arial" panose="020B0604020202020204" pitchFamily="34" charset="0"/>
              <a:buChar char="•"/>
              <a:defRPr/>
            </a:pPr>
            <a:r>
              <a:rPr lang="it-IT" sz="2400" b="0" dirty="0">
                <a:latin typeface="+mn-lt"/>
              </a:rPr>
              <a:t>Fornitura dei materiali da parte del Committente e controlli previsti a cura del terzista</a:t>
            </a:r>
          </a:p>
          <a:p>
            <a:pPr marL="342900" indent="-342900" eaLnBrk="1" hangingPunct="1">
              <a:buFont typeface="Arial" panose="020B0604020202020204" pitchFamily="34" charset="0"/>
              <a:buChar char="•"/>
              <a:defRPr/>
            </a:pPr>
            <a:r>
              <a:rPr lang="it-IT" sz="2400" b="0" dirty="0">
                <a:latin typeface="+mn-lt"/>
              </a:rPr>
              <a:t>Fornitura di alcuni materiali da parte del Committente e dei restanti a cura del terzista (p.e. A.P.I. intercompany)</a:t>
            </a:r>
          </a:p>
          <a:p>
            <a:pPr marL="342900" indent="-342900" eaLnBrk="1" hangingPunct="1">
              <a:buFont typeface="Arial" panose="020B0604020202020204" pitchFamily="34" charset="0"/>
              <a:buChar char="•"/>
              <a:defRPr/>
            </a:pPr>
            <a:r>
              <a:rPr lang="it-IT" sz="2400" b="0" dirty="0">
                <a:latin typeface="+mn-lt"/>
              </a:rPr>
              <a:t>Fornitura di un semilavorato da parte del Committente (p.e. liquidi in bulk, compresse sfuse, etc.)</a:t>
            </a:r>
          </a:p>
        </p:txBody>
      </p:sp>
    </p:spTree>
    <p:extLst>
      <p:ext uri="{BB962C8B-B14F-4D97-AF65-F5344CB8AC3E}">
        <p14:creationId xmlns:p14="http://schemas.microsoft.com/office/powerpoint/2010/main" val="23469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20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2000"/>
                                        <p:tgtEl>
                                          <p:spTgt spid="6">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fade">
                                      <p:cBhvr>
                                        <p:cTn id="18" dur="2000"/>
                                        <p:tgtEl>
                                          <p:spTgt spid="6">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Effect transition="in" filter="fade">
                                      <p:cBhvr>
                                        <p:cTn id="23"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226A97FB-AB7F-0544-EAA5-8C8567792301}"/>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83160E23-5897-93DA-8C0E-CCB9C8B28DDF}"/>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13E0FC7-BC44-53BD-681B-BA395127AD24}"/>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Text Box 5">
            <a:extLst>
              <a:ext uri="{FF2B5EF4-FFF2-40B4-BE49-F238E27FC236}">
                <a16:creationId xmlns:a16="http://schemas.microsoft.com/office/drawing/2014/main" id="{C6919650-5FF7-615A-817B-FEFA0024BC59}"/>
              </a:ext>
            </a:extLst>
          </p:cNvPr>
          <p:cNvSpPr txBox="1">
            <a:spLocks noChangeArrowheads="1"/>
          </p:cNvSpPr>
          <p:nvPr/>
        </p:nvSpPr>
        <p:spPr bwMode="auto">
          <a:xfrm>
            <a:off x="1676400" y="778393"/>
            <a:ext cx="8839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it-IT" sz="3600" b="1" dirty="0">
                <a:solidFill>
                  <a:schemeClr val="accent2"/>
                </a:solidFill>
                <a:latin typeface="+mn-lt"/>
              </a:rPr>
              <a:t>IL CONTRATTO</a:t>
            </a:r>
          </a:p>
          <a:p>
            <a:pPr algn="ctr" eaLnBrk="1" hangingPunct="1">
              <a:spcBef>
                <a:spcPct val="0"/>
              </a:spcBef>
              <a:buFontTx/>
              <a:buNone/>
            </a:pPr>
            <a:endParaRPr lang="it-IT" altLang="it-IT" sz="1400" dirty="0">
              <a:latin typeface="+mn-lt"/>
            </a:endParaRPr>
          </a:p>
          <a:p>
            <a:pPr algn="ctr" eaLnBrk="1" hangingPunct="1">
              <a:spcBef>
                <a:spcPct val="0"/>
              </a:spcBef>
              <a:buFontTx/>
              <a:buNone/>
            </a:pPr>
            <a:r>
              <a:rPr lang="it-IT" altLang="it-IT" dirty="0">
                <a:latin typeface="+mn-lt"/>
              </a:rPr>
              <a:t>3 parti, 3 visioni, 3 impieghi diversi</a:t>
            </a:r>
          </a:p>
          <a:p>
            <a:pPr algn="ctr" eaLnBrk="1" hangingPunct="1">
              <a:spcBef>
                <a:spcPct val="0"/>
              </a:spcBef>
              <a:buFontTx/>
              <a:buNone/>
            </a:pPr>
            <a:endParaRPr lang="it-IT" altLang="it-IT" sz="1600" dirty="0">
              <a:latin typeface="+mn-lt"/>
            </a:endParaRPr>
          </a:p>
          <a:p>
            <a:pPr marL="457200" indent="-457200">
              <a:spcBef>
                <a:spcPct val="0"/>
              </a:spcBef>
            </a:pPr>
            <a:r>
              <a:rPr lang="it-IT" altLang="it-IT" sz="2800" b="0" dirty="0">
                <a:latin typeface="+mn-lt"/>
              </a:rPr>
              <a:t>Accordo di fornitura</a:t>
            </a:r>
            <a:r>
              <a:rPr lang="it-IT" altLang="it-IT" sz="2800" dirty="0">
                <a:latin typeface="+mn-lt"/>
              </a:rPr>
              <a:t>: </a:t>
            </a:r>
            <a:r>
              <a:rPr lang="it-IT" altLang="it-IT" sz="2800" b="0" u="sng" dirty="0">
                <a:latin typeface="+mn-lt"/>
              </a:rPr>
              <a:t>operatività</a:t>
            </a:r>
          </a:p>
          <a:p>
            <a:pPr eaLnBrk="1" hangingPunct="1">
              <a:spcBef>
                <a:spcPct val="0"/>
              </a:spcBef>
              <a:buFontTx/>
              <a:buNone/>
            </a:pPr>
            <a:endParaRPr lang="it-IT" altLang="it-IT" sz="2800" dirty="0">
              <a:latin typeface="+mn-lt"/>
            </a:endParaRPr>
          </a:p>
          <a:p>
            <a:pPr marL="457200" indent="-457200">
              <a:spcBef>
                <a:spcPct val="0"/>
              </a:spcBef>
            </a:pPr>
            <a:r>
              <a:rPr lang="it-IT" altLang="it-IT" sz="2800" b="0" dirty="0">
                <a:latin typeface="+mn-lt"/>
              </a:rPr>
              <a:t>Accordo tecnico</a:t>
            </a:r>
            <a:r>
              <a:rPr lang="it-IT" altLang="it-IT" sz="2800" dirty="0">
                <a:latin typeface="+mn-lt"/>
              </a:rPr>
              <a:t>: </a:t>
            </a:r>
            <a:r>
              <a:rPr lang="it-IT" altLang="it-IT" sz="2800" b="0" u="sng" dirty="0">
                <a:latin typeface="+mn-lt"/>
              </a:rPr>
              <a:t>qualità</a:t>
            </a:r>
          </a:p>
          <a:p>
            <a:pPr eaLnBrk="1" hangingPunct="1">
              <a:spcBef>
                <a:spcPct val="0"/>
              </a:spcBef>
              <a:buFontTx/>
              <a:buNone/>
            </a:pPr>
            <a:endParaRPr lang="it-IT" altLang="it-IT" sz="2800" dirty="0">
              <a:latin typeface="+mn-lt"/>
            </a:endParaRPr>
          </a:p>
          <a:p>
            <a:pPr marL="457200" indent="-457200">
              <a:spcBef>
                <a:spcPct val="0"/>
              </a:spcBef>
            </a:pPr>
            <a:r>
              <a:rPr lang="it-IT" altLang="it-IT" sz="2800" b="0" dirty="0">
                <a:latin typeface="+mn-lt"/>
              </a:rPr>
              <a:t>Termini e Condizioni: </a:t>
            </a:r>
            <a:r>
              <a:rPr lang="it-IT" altLang="it-IT" sz="2800" b="0" u="sng" dirty="0">
                <a:latin typeface="+mn-lt"/>
              </a:rPr>
              <a:t>la parte legale</a:t>
            </a:r>
            <a:r>
              <a:rPr lang="it-IT" altLang="it-IT" sz="2800" b="0" dirty="0">
                <a:latin typeface="+mn-lt"/>
              </a:rPr>
              <a:t> (quella che speriamo di non dover mai utilizzare)</a:t>
            </a:r>
          </a:p>
          <a:p>
            <a:pPr eaLnBrk="1" hangingPunct="1">
              <a:spcBef>
                <a:spcPct val="0"/>
              </a:spcBef>
              <a:buFontTx/>
              <a:buNone/>
            </a:pPr>
            <a:endParaRPr lang="it-IT" altLang="it-IT" sz="1600" b="0" dirty="0">
              <a:latin typeface="+mn-lt"/>
            </a:endParaRPr>
          </a:p>
          <a:p>
            <a:pPr eaLnBrk="1" hangingPunct="1">
              <a:spcBef>
                <a:spcPct val="0"/>
              </a:spcBef>
              <a:buFontTx/>
              <a:buNone/>
            </a:pPr>
            <a:endParaRPr lang="it-IT" altLang="it-IT" sz="1800" dirty="0">
              <a:latin typeface="+mn-lt"/>
            </a:endParaRPr>
          </a:p>
          <a:p>
            <a:pPr eaLnBrk="1" hangingPunct="1">
              <a:spcBef>
                <a:spcPct val="0"/>
              </a:spcBef>
              <a:buFontTx/>
              <a:buNone/>
            </a:pPr>
            <a:r>
              <a:rPr lang="it-IT" altLang="it-IT" sz="1800" dirty="0">
                <a:latin typeface="+mn-lt"/>
              </a:rPr>
              <a:t>Attenzione : alcune clausole possono apparire nelle 3 diverse parti</a:t>
            </a:r>
          </a:p>
          <a:p>
            <a:pPr algn="ctr" eaLnBrk="1" hangingPunct="1">
              <a:spcBef>
                <a:spcPct val="0"/>
              </a:spcBef>
              <a:buFontTx/>
              <a:buNone/>
            </a:pPr>
            <a:endParaRPr lang="it-IT" altLang="it-IT" sz="1800" dirty="0"/>
          </a:p>
          <a:p>
            <a:pPr eaLnBrk="1" hangingPunct="1">
              <a:spcBef>
                <a:spcPct val="0"/>
              </a:spcBef>
              <a:buFontTx/>
              <a:buNone/>
            </a:pPr>
            <a:endParaRPr lang="it-IT" altLang="it-IT" sz="1800" dirty="0"/>
          </a:p>
        </p:txBody>
      </p:sp>
    </p:spTree>
    <p:extLst>
      <p:ext uri="{BB962C8B-B14F-4D97-AF65-F5344CB8AC3E}">
        <p14:creationId xmlns:p14="http://schemas.microsoft.com/office/powerpoint/2010/main" val="3368185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Scale>
                                      <p:cBhvr>
                                        <p:cTn id="7"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xEl>
                                              <p:pRg st="0" end="0"/>
                                            </p:txEl>
                                          </p:spTgt>
                                        </p:tgtEl>
                                        <p:attrNameLst>
                                          <p:attrName>ppt_x</p:attrName>
                                          <p:attrName>ppt_y</p:attrName>
                                        </p:attrNameLst>
                                      </p:cBhvr>
                                    </p:animMotion>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4"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from="(-#ppt_w/2)" to="(#ppt_x)" calcmode="lin" valueType="num">
                                      <p:cBhvr>
                                        <p:cTn id="14" dur="600" fill="hold">
                                          <p:stCondLst>
                                            <p:cond delay="0"/>
                                          </p:stCondLst>
                                        </p:cTn>
                                        <p:tgtEl>
                                          <p:spTgt spid="5">
                                            <p:txEl>
                                              <p:pRg st="2" end="2"/>
                                            </p:txEl>
                                          </p:spTgt>
                                        </p:tgtEl>
                                        <p:attrNameLst>
                                          <p:attrName>ppt_x</p:attrName>
                                        </p:attrNameLst>
                                      </p:cBhvr>
                                    </p:anim>
                                    <p:anim from="0" to="-1.0" calcmode="lin" valueType="num">
                                      <p:cBhvr>
                                        <p:cTn id="15" dur="200" decel="50000" autoRev="1" fill="hold">
                                          <p:stCondLst>
                                            <p:cond delay="600"/>
                                          </p:stCondLst>
                                        </p:cTn>
                                        <p:tgtEl>
                                          <p:spTgt spid="5">
                                            <p:txEl>
                                              <p:pRg st="2" end="2"/>
                                            </p:txEl>
                                          </p:spTgt>
                                        </p:tgtEl>
                                        <p:attrNameLst>
                                          <p:attrName>xshear</p:attrName>
                                        </p:attrNameLst>
                                      </p:cBhvr>
                                    </p:anim>
                                    <p:animScale>
                                      <p:cBhvr>
                                        <p:cTn id="16" dur="200" decel="100000" autoRev="1" fill="hold">
                                          <p:stCondLst>
                                            <p:cond delay="600"/>
                                          </p:stCondLst>
                                        </p:cTn>
                                        <p:tgtEl>
                                          <p:spTgt spid="5">
                                            <p:txEl>
                                              <p:pRg st="2" end="2"/>
                                            </p:txEl>
                                          </p:spTgt>
                                        </p:tgtEl>
                                      </p:cBhvr>
                                      <p:from x="100000" y="100000"/>
                                      <p:to x="80000" y="100000"/>
                                    </p:animScale>
                                    <p:anim by="(#ppt_h/3+#ppt_w*0.1)" calcmode="lin" valueType="num">
                                      <p:cBhvr additive="sum">
                                        <p:cTn id="17" dur="200" decel="100000" autoRev="1" fill="hold">
                                          <p:stCondLst>
                                            <p:cond delay="600"/>
                                          </p:stCondLst>
                                        </p:cTn>
                                        <p:tgtEl>
                                          <p:spTgt spid="5">
                                            <p:txEl>
                                              <p:pRg st="2" end="2"/>
                                            </p:txEl>
                                          </p:spTgt>
                                        </p:tgtEl>
                                        <p:attrNameLst>
                                          <p:attrName>ppt_x</p:attrName>
                                        </p:attrNameLst>
                                      </p:cBhvr>
                                    </p:anim>
                                  </p:childTnLst>
                                </p:cTn>
                              </p:par>
                            </p:childTnLst>
                          </p:cTn>
                        </p:par>
                      </p:childTnLst>
                    </p:cTn>
                  </p:par>
                  <p:par>
                    <p:cTn id="18" fill="hold">
                      <p:stCondLst>
                        <p:cond delay="indefinite"/>
                      </p:stCondLst>
                      <p:childTnLst>
                        <p:par>
                          <p:cTn id="19" fill="hold">
                            <p:stCondLst>
                              <p:cond delay="0"/>
                            </p:stCondLst>
                            <p:childTnLst>
                              <p:par>
                                <p:cTn id="20" presetID="27" presetClass="entr" presetSubtype="0" fill="hold" nodeType="clickEffect">
                                  <p:stCondLst>
                                    <p:cond delay="0"/>
                                  </p:stCondLst>
                                  <p:iterate type="lt">
                                    <p:tmPct val="50000"/>
                                  </p:iterate>
                                  <p:childTnLst>
                                    <p:set>
                                      <p:cBhvr>
                                        <p:cTn id="21" dur="1" fill="hold">
                                          <p:stCondLst>
                                            <p:cond delay="0"/>
                                          </p:stCondLst>
                                        </p:cTn>
                                        <p:tgtEl>
                                          <p:spTgt spid="5">
                                            <p:txEl>
                                              <p:pRg st="4" end="4"/>
                                            </p:txEl>
                                          </p:spTgt>
                                        </p:tgtEl>
                                        <p:attrNameLst>
                                          <p:attrName>style.visibility</p:attrName>
                                        </p:attrNameLst>
                                      </p:cBhvr>
                                      <p:to>
                                        <p:strVal val="visible"/>
                                      </p:to>
                                    </p:set>
                                    <p:anim calcmode="discrete" valueType="clr">
                                      <p:cBhvr override="childStyle">
                                        <p:cTn id="22" dur="80"/>
                                        <p:tgtEl>
                                          <p:spTgt spid="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5">
                                            <p:txEl>
                                              <p:pRg st="4" end="4"/>
                                            </p:txEl>
                                          </p:spTgt>
                                        </p:tgtEl>
                                        <p:attrNameLst>
                                          <p:attrName>fillcolor</p:attrName>
                                        </p:attrNameLst>
                                      </p:cBhvr>
                                      <p:tavLst>
                                        <p:tav tm="0">
                                          <p:val>
                                            <p:clrVal>
                                              <a:schemeClr val="accent2"/>
                                            </p:clrVal>
                                          </p:val>
                                        </p:tav>
                                        <p:tav tm="50000">
                                          <p:val>
                                            <p:clrVal>
                                              <a:schemeClr val="hlink"/>
                                            </p:clrVal>
                                          </p:val>
                                        </p:tav>
                                      </p:tavLst>
                                    </p:anim>
                                    <p:set>
                                      <p:cBhvr>
                                        <p:cTn id="24" dur="80"/>
                                        <p:tgtEl>
                                          <p:spTgt spid="5">
                                            <p:txEl>
                                              <p:pRg st="4" end="4"/>
                                            </p:txEl>
                                          </p:spTgt>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27" presetClass="entr" presetSubtype="0" fill="hold" nodeType="clickEffect">
                                  <p:stCondLst>
                                    <p:cond delay="0"/>
                                  </p:stCondLst>
                                  <p:iterate type="lt">
                                    <p:tmPct val="50000"/>
                                  </p:iterate>
                                  <p:childTnLst>
                                    <p:set>
                                      <p:cBhvr>
                                        <p:cTn id="28" dur="1" fill="hold">
                                          <p:stCondLst>
                                            <p:cond delay="0"/>
                                          </p:stCondLst>
                                        </p:cTn>
                                        <p:tgtEl>
                                          <p:spTgt spid="5">
                                            <p:txEl>
                                              <p:pRg st="6" end="6"/>
                                            </p:txEl>
                                          </p:spTgt>
                                        </p:tgtEl>
                                        <p:attrNameLst>
                                          <p:attrName>style.visibility</p:attrName>
                                        </p:attrNameLst>
                                      </p:cBhvr>
                                      <p:to>
                                        <p:strVal val="visible"/>
                                      </p:to>
                                    </p:set>
                                    <p:anim calcmode="discrete" valueType="clr">
                                      <p:cBhvr override="childStyle">
                                        <p:cTn id="29" dur="80"/>
                                        <p:tgtEl>
                                          <p:spTgt spid="5">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5">
                                            <p:txEl>
                                              <p:pRg st="6" end="6"/>
                                            </p:txEl>
                                          </p:spTgt>
                                        </p:tgtEl>
                                        <p:attrNameLst>
                                          <p:attrName>fillcolor</p:attrName>
                                        </p:attrNameLst>
                                      </p:cBhvr>
                                      <p:tavLst>
                                        <p:tav tm="0">
                                          <p:val>
                                            <p:clrVal>
                                              <a:schemeClr val="accent2"/>
                                            </p:clrVal>
                                          </p:val>
                                        </p:tav>
                                        <p:tav tm="50000">
                                          <p:val>
                                            <p:clrVal>
                                              <a:schemeClr val="hlink"/>
                                            </p:clrVal>
                                          </p:val>
                                        </p:tav>
                                      </p:tavLst>
                                    </p:anim>
                                    <p:set>
                                      <p:cBhvr>
                                        <p:cTn id="31" dur="80"/>
                                        <p:tgtEl>
                                          <p:spTgt spid="5">
                                            <p:txEl>
                                              <p:pRg st="6" end="6"/>
                                            </p:txEl>
                                          </p:spTgt>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27" presetClass="entr" presetSubtype="0" fill="hold" nodeType="clickEffect">
                                  <p:stCondLst>
                                    <p:cond delay="0"/>
                                  </p:stCondLst>
                                  <p:iterate type="lt">
                                    <p:tmPct val="50000"/>
                                  </p:iterate>
                                  <p:childTnLst>
                                    <p:set>
                                      <p:cBhvr>
                                        <p:cTn id="35" dur="1" fill="hold">
                                          <p:stCondLst>
                                            <p:cond delay="0"/>
                                          </p:stCondLst>
                                        </p:cTn>
                                        <p:tgtEl>
                                          <p:spTgt spid="5">
                                            <p:txEl>
                                              <p:pRg st="8" end="8"/>
                                            </p:txEl>
                                          </p:spTgt>
                                        </p:tgtEl>
                                        <p:attrNameLst>
                                          <p:attrName>style.visibility</p:attrName>
                                        </p:attrNameLst>
                                      </p:cBhvr>
                                      <p:to>
                                        <p:strVal val="visible"/>
                                      </p:to>
                                    </p:set>
                                    <p:anim calcmode="discrete" valueType="clr">
                                      <p:cBhvr override="childStyle">
                                        <p:cTn id="36" dur="80"/>
                                        <p:tgtEl>
                                          <p:spTgt spid="5">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5">
                                            <p:txEl>
                                              <p:pRg st="8" end="8"/>
                                            </p:txEl>
                                          </p:spTgt>
                                        </p:tgtEl>
                                        <p:attrNameLst>
                                          <p:attrName>fillcolor</p:attrName>
                                        </p:attrNameLst>
                                      </p:cBhvr>
                                      <p:tavLst>
                                        <p:tav tm="0">
                                          <p:val>
                                            <p:clrVal>
                                              <a:schemeClr val="accent2"/>
                                            </p:clrVal>
                                          </p:val>
                                        </p:tav>
                                        <p:tav tm="50000">
                                          <p:val>
                                            <p:clrVal>
                                              <a:schemeClr val="hlink"/>
                                            </p:clrVal>
                                          </p:val>
                                        </p:tav>
                                      </p:tavLst>
                                    </p:anim>
                                    <p:set>
                                      <p:cBhvr>
                                        <p:cTn id="38" dur="80"/>
                                        <p:tgtEl>
                                          <p:spTgt spid="5">
                                            <p:txEl>
                                              <p:pRg st="8" end="8"/>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nodeType="clickEffect">
                                  <p:stCondLst>
                                    <p:cond delay="0"/>
                                  </p:stCondLst>
                                  <p:childTnLst>
                                    <p:set>
                                      <p:cBhvr>
                                        <p:cTn id="42" dur="1" fill="hold">
                                          <p:stCondLst>
                                            <p:cond delay="0"/>
                                          </p:stCondLst>
                                        </p:cTn>
                                        <p:tgtEl>
                                          <p:spTgt spid="5">
                                            <p:txEl>
                                              <p:pRg st="11" end="11"/>
                                            </p:txEl>
                                          </p:spTgt>
                                        </p:tgtEl>
                                        <p:attrNameLst>
                                          <p:attrName>style.visibility</p:attrName>
                                        </p:attrNameLst>
                                      </p:cBhvr>
                                      <p:to>
                                        <p:strVal val="visible"/>
                                      </p:to>
                                    </p:set>
                                    <p:anim calcmode="lin" valueType="num">
                                      <p:cBhvr>
                                        <p:cTn id="43" dur="1000" fill="hold"/>
                                        <p:tgtEl>
                                          <p:spTgt spid="5">
                                            <p:txEl>
                                              <p:pRg st="11" end="11"/>
                                            </p:txEl>
                                          </p:spTgt>
                                        </p:tgtEl>
                                        <p:attrNameLst>
                                          <p:attrName>ppt_w</p:attrName>
                                        </p:attrNameLst>
                                      </p:cBhvr>
                                      <p:tavLst>
                                        <p:tav tm="0">
                                          <p:val>
                                            <p:strVal val="#ppt_w*0.70"/>
                                          </p:val>
                                        </p:tav>
                                        <p:tav tm="100000">
                                          <p:val>
                                            <p:strVal val="#ppt_w"/>
                                          </p:val>
                                        </p:tav>
                                      </p:tavLst>
                                    </p:anim>
                                    <p:anim calcmode="lin" valueType="num">
                                      <p:cBhvr>
                                        <p:cTn id="44" dur="1000" fill="hold"/>
                                        <p:tgtEl>
                                          <p:spTgt spid="5">
                                            <p:txEl>
                                              <p:pRg st="11" end="11"/>
                                            </p:txEl>
                                          </p:spTgt>
                                        </p:tgtEl>
                                        <p:attrNameLst>
                                          <p:attrName>ppt_h</p:attrName>
                                        </p:attrNameLst>
                                      </p:cBhvr>
                                      <p:tavLst>
                                        <p:tav tm="0">
                                          <p:val>
                                            <p:strVal val="#ppt_h"/>
                                          </p:val>
                                        </p:tav>
                                        <p:tav tm="100000">
                                          <p:val>
                                            <p:strVal val="#ppt_h"/>
                                          </p:val>
                                        </p:tav>
                                      </p:tavLst>
                                    </p:anim>
                                    <p:animEffect transition="in" filter="fade">
                                      <p:cBhvr>
                                        <p:cTn id="45" dur="10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8E2DBE44-617D-C4FB-D3E9-97585A3F818E}"/>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84A875B5-C744-C7B0-93B3-D4E1707E676F}"/>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51D7537-C32B-BDB3-8526-7370F63B725B}"/>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Text Box 5">
            <a:extLst>
              <a:ext uri="{FF2B5EF4-FFF2-40B4-BE49-F238E27FC236}">
                <a16:creationId xmlns:a16="http://schemas.microsoft.com/office/drawing/2014/main" id="{E7DC66CE-8E28-BCAE-C8BE-A3590226E1E9}"/>
              </a:ext>
            </a:extLst>
          </p:cNvPr>
          <p:cNvSpPr txBox="1">
            <a:spLocks noChangeArrowheads="1"/>
          </p:cNvSpPr>
          <p:nvPr/>
        </p:nvSpPr>
        <p:spPr bwMode="auto">
          <a:xfrm>
            <a:off x="1575317" y="730445"/>
            <a:ext cx="8715375" cy="584200"/>
          </a:xfrm>
          <a:prstGeom prst="rect">
            <a:avLst/>
          </a:prstGeom>
          <a:noFill/>
          <a:ln w="9525">
            <a:noFill/>
            <a:miter lim="800000"/>
            <a:headEnd/>
            <a:tailEnd/>
          </a:ln>
        </p:spPr>
        <p:txBody>
          <a:bodyPr>
            <a:spAutoFit/>
          </a:bodyPr>
          <a:lstStyle/>
          <a:p>
            <a:pPr algn="ctr" eaLnBrk="1" hangingPunct="1">
              <a:defRPr/>
            </a:pPr>
            <a:r>
              <a:rPr lang="it-IT" sz="3200" b="1" dirty="0">
                <a:solidFill>
                  <a:srgbClr val="000000"/>
                </a:solidFill>
                <a:latin typeface="+mn-lt"/>
              </a:rPr>
              <a:t>CHECK LIST CONTRATTO</a:t>
            </a:r>
          </a:p>
        </p:txBody>
      </p:sp>
      <p:sp>
        <p:nvSpPr>
          <p:cNvPr id="6" name="Rettangolo 5">
            <a:extLst>
              <a:ext uri="{FF2B5EF4-FFF2-40B4-BE49-F238E27FC236}">
                <a16:creationId xmlns:a16="http://schemas.microsoft.com/office/drawing/2014/main" id="{7B2C189D-7BAC-EBA4-54D1-E22F8B92DDDC}"/>
              </a:ext>
            </a:extLst>
          </p:cNvPr>
          <p:cNvSpPr/>
          <p:nvPr/>
        </p:nvSpPr>
        <p:spPr>
          <a:xfrm>
            <a:off x="774311" y="1279009"/>
            <a:ext cx="7920038" cy="4524375"/>
          </a:xfrm>
          <a:prstGeom prst="rect">
            <a:avLst/>
          </a:prstGeom>
        </p:spPr>
        <p:txBody>
          <a:bodyPr>
            <a:spAutoFit/>
          </a:bodyPr>
          <a:lstStyle/>
          <a:p>
            <a:pPr marL="457200" indent="-457200" eaLnBrk="1" hangingPunct="1">
              <a:buFont typeface="Arial" panose="020B0604020202020204" pitchFamily="34" charset="0"/>
              <a:buChar char="•"/>
              <a:defRPr/>
            </a:pPr>
            <a:r>
              <a:rPr lang="it-IT" sz="3200" dirty="0">
                <a:latin typeface="+mn-lt"/>
              </a:rPr>
              <a:t>Tipologia</a:t>
            </a:r>
          </a:p>
          <a:p>
            <a:pPr marL="457200" indent="-457200" eaLnBrk="1" hangingPunct="1">
              <a:buFont typeface="Arial" panose="020B0604020202020204" pitchFamily="34" charset="0"/>
              <a:buChar char="•"/>
              <a:defRPr/>
            </a:pPr>
            <a:r>
              <a:rPr lang="it-IT" sz="3200" dirty="0">
                <a:latin typeface="+mn-lt"/>
              </a:rPr>
              <a:t>Contraenti</a:t>
            </a:r>
          </a:p>
          <a:p>
            <a:pPr marL="457200" indent="-457200" eaLnBrk="1" hangingPunct="1">
              <a:buFont typeface="Arial" panose="020B0604020202020204" pitchFamily="34" charset="0"/>
              <a:buChar char="•"/>
              <a:defRPr/>
            </a:pPr>
            <a:r>
              <a:rPr lang="it-IT" sz="3200" dirty="0">
                <a:latin typeface="+mn-lt"/>
              </a:rPr>
              <a:t>Definizioni</a:t>
            </a:r>
          </a:p>
          <a:p>
            <a:pPr marL="457200" indent="-457200" eaLnBrk="1" hangingPunct="1">
              <a:buFont typeface="Arial" panose="020B0604020202020204" pitchFamily="34" charset="0"/>
              <a:buChar char="•"/>
              <a:defRPr/>
            </a:pPr>
            <a:r>
              <a:rPr lang="it-IT" sz="3200" dirty="0">
                <a:latin typeface="+mn-lt"/>
              </a:rPr>
              <a:t>Oggetto (*)</a:t>
            </a:r>
          </a:p>
          <a:p>
            <a:pPr marL="457200" indent="-457200" eaLnBrk="1" hangingPunct="1">
              <a:buFont typeface="Arial" panose="020B0604020202020204" pitchFamily="34" charset="0"/>
              <a:buChar char="•"/>
              <a:defRPr/>
            </a:pPr>
            <a:r>
              <a:rPr lang="it-IT" sz="3200" dirty="0">
                <a:latin typeface="+mn-lt"/>
              </a:rPr>
              <a:t>Autorizzazioni</a:t>
            </a:r>
          </a:p>
          <a:p>
            <a:pPr marL="457200" indent="-457200" eaLnBrk="1" hangingPunct="1">
              <a:buFont typeface="Arial" panose="020B0604020202020204" pitchFamily="34" charset="0"/>
              <a:buChar char="•"/>
              <a:defRPr/>
            </a:pPr>
            <a:r>
              <a:rPr lang="it-IT" sz="3200" dirty="0">
                <a:latin typeface="+mn-lt"/>
              </a:rPr>
              <a:t>Materiali (*)</a:t>
            </a:r>
          </a:p>
          <a:p>
            <a:pPr marL="457200" indent="-457200" eaLnBrk="1" hangingPunct="1">
              <a:buFont typeface="Arial" panose="020B0604020202020204" pitchFamily="34" charset="0"/>
              <a:buChar char="•"/>
              <a:defRPr/>
            </a:pPr>
            <a:r>
              <a:rPr lang="it-IT" sz="3200" dirty="0">
                <a:latin typeface="+mn-lt"/>
              </a:rPr>
              <a:t>Obblighi di diligenza</a:t>
            </a:r>
          </a:p>
          <a:p>
            <a:pPr marL="457200" indent="-457200" eaLnBrk="1" hangingPunct="1">
              <a:buFont typeface="Arial" panose="020B0604020202020204" pitchFamily="34" charset="0"/>
              <a:buChar char="•"/>
              <a:defRPr/>
            </a:pPr>
            <a:r>
              <a:rPr lang="it-IT" sz="3200" dirty="0">
                <a:latin typeface="+mn-lt"/>
              </a:rPr>
              <a:t>Previsioni, ordini, consegne, resa</a:t>
            </a:r>
          </a:p>
          <a:p>
            <a:pPr marL="457200" indent="-457200" eaLnBrk="1" hangingPunct="1">
              <a:buFont typeface="Arial" panose="020B0604020202020204" pitchFamily="34" charset="0"/>
              <a:buChar char="•"/>
              <a:defRPr/>
            </a:pPr>
            <a:r>
              <a:rPr lang="it-IT" sz="3200" dirty="0">
                <a:latin typeface="+mn-lt"/>
              </a:rPr>
              <a:t>Assicurazione della capacità</a:t>
            </a:r>
          </a:p>
        </p:txBody>
      </p:sp>
    </p:spTree>
    <p:extLst>
      <p:ext uri="{BB962C8B-B14F-4D97-AF65-F5344CB8AC3E}">
        <p14:creationId xmlns:p14="http://schemas.microsoft.com/office/powerpoint/2010/main" val="142374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nodeType="clickEffect">
                                  <p:stCondLst>
                                    <p:cond delay="0"/>
                                  </p:stCondLst>
                                  <p:iterate type="lt">
                                    <p:tmPct val="50000"/>
                                  </p:iterate>
                                  <p:childTnLst>
                                    <p:set>
                                      <p:cBhvr>
                                        <p:cTn id="11"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12"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6">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nodeType="clickEffect">
                                  <p:stCondLst>
                                    <p:cond delay="0"/>
                                  </p:stCondLst>
                                  <p:iterate type="lt">
                                    <p:tmPct val="50000"/>
                                  </p:iterate>
                                  <p:childTnLst>
                                    <p:set>
                                      <p:cBhvr>
                                        <p:cTn id="18" dur="1" fill="hold">
                                          <p:stCondLst>
                                            <p:cond delay="0"/>
                                          </p:stCondLst>
                                        </p:cTn>
                                        <p:tgtEl>
                                          <p:spTgt spid="6">
                                            <p:txEl>
                                              <p:pRg st="1" end="1"/>
                                            </p:txEl>
                                          </p:spTgt>
                                        </p:tgtEl>
                                        <p:attrNameLst>
                                          <p:attrName>style.visibility</p:attrName>
                                        </p:attrNameLst>
                                      </p:cBhvr>
                                      <p:to>
                                        <p:strVal val="visible"/>
                                      </p:to>
                                    </p:set>
                                    <p:anim calcmode="discrete" valueType="clr">
                                      <p:cBhvr override="childStyle">
                                        <p:cTn id="19" dur="80"/>
                                        <p:tgtEl>
                                          <p:spTgt spid="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
                                            <p:txEl>
                                              <p:pRg st="1" end="1"/>
                                            </p:txEl>
                                          </p:spTgt>
                                        </p:tgtEl>
                                        <p:attrNameLst>
                                          <p:attrName>fillcolor</p:attrName>
                                        </p:attrNameLst>
                                      </p:cBhvr>
                                      <p:tavLst>
                                        <p:tav tm="0">
                                          <p:val>
                                            <p:clrVal>
                                              <a:schemeClr val="accent2"/>
                                            </p:clrVal>
                                          </p:val>
                                        </p:tav>
                                        <p:tav tm="50000">
                                          <p:val>
                                            <p:clrVal>
                                              <a:schemeClr val="hlink"/>
                                            </p:clrVal>
                                          </p:val>
                                        </p:tav>
                                      </p:tavLst>
                                    </p:anim>
                                    <p:set>
                                      <p:cBhvr>
                                        <p:cTn id="21" dur="80"/>
                                        <p:tgtEl>
                                          <p:spTgt spid="6">
                                            <p:txEl>
                                              <p:pRg st="1" end="1"/>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nodeType="clickEffect">
                                  <p:stCondLst>
                                    <p:cond delay="0"/>
                                  </p:stCondLst>
                                  <p:iterate type="lt">
                                    <p:tmPct val="50000"/>
                                  </p:iterate>
                                  <p:childTnLst>
                                    <p:set>
                                      <p:cBhvr>
                                        <p:cTn id="25" dur="1" fill="hold">
                                          <p:stCondLst>
                                            <p:cond delay="0"/>
                                          </p:stCondLst>
                                        </p:cTn>
                                        <p:tgtEl>
                                          <p:spTgt spid="6">
                                            <p:txEl>
                                              <p:pRg st="2" end="2"/>
                                            </p:txEl>
                                          </p:spTgt>
                                        </p:tgtEl>
                                        <p:attrNameLst>
                                          <p:attrName>style.visibility</p:attrName>
                                        </p:attrNameLst>
                                      </p:cBhvr>
                                      <p:to>
                                        <p:strVal val="visible"/>
                                      </p:to>
                                    </p:set>
                                    <p:anim calcmode="discrete" valueType="clr">
                                      <p:cBhvr override="childStyle">
                                        <p:cTn id="26" dur="80"/>
                                        <p:tgtEl>
                                          <p:spTgt spid="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6">
                                            <p:txEl>
                                              <p:pRg st="2" end="2"/>
                                            </p:txEl>
                                          </p:spTgt>
                                        </p:tgtEl>
                                        <p:attrNameLst>
                                          <p:attrName>fillcolor</p:attrName>
                                        </p:attrNameLst>
                                      </p:cBhvr>
                                      <p:tavLst>
                                        <p:tav tm="0">
                                          <p:val>
                                            <p:clrVal>
                                              <a:schemeClr val="accent2"/>
                                            </p:clrVal>
                                          </p:val>
                                        </p:tav>
                                        <p:tav tm="50000">
                                          <p:val>
                                            <p:clrVal>
                                              <a:schemeClr val="hlink"/>
                                            </p:clrVal>
                                          </p:val>
                                        </p:tav>
                                      </p:tavLst>
                                    </p:anim>
                                    <p:set>
                                      <p:cBhvr>
                                        <p:cTn id="28" dur="80"/>
                                        <p:tgtEl>
                                          <p:spTgt spid="6">
                                            <p:txEl>
                                              <p:pRg st="2" end="2"/>
                                            </p:txEl>
                                          </p:spTgt>
                                        </p:tgtEl>
                                        <p:attrNameLst>
                                          <p:attrName>fill.type</p:attrName>
                                        </p:attrNameLst>
                                      </p:cBhvr>
                                      <p:to>
                                        <p:strVal val="solid"/>
                                      </p:to>
                                    </p:set>
                                  </p:childTnLst>
                                </p:cTn>
                              </p:par>
                            </p:childTnLst>
                          </p:cTn>
                        </p:par>
                      </p:childTnLst>
                    </p:cTn>
                  </p:par>
                  <p:par>
                    <p:cTn id="29" fill="hold">
                      <p:stCondLst>
                        <p:cond delay="indefinite"/>
                      </p:stCondLst>
                      <p:childTnLst>
                        <p:par>
                          <p:cTn id="30" fill="hold">
                            <p:stCondLst>
                              <p:cond delay="0"/>
                            </p:stCondLst>
                            <p:childTnLst>
                              <p:par>
                                <p:cTn id="31" presetID="27" presetClass="entr" presetSubtype="0" fill="hold" nodeType="clickEffect">
                                  <p:stCondLst>
                                    <p:cond delay="0"/>
                                  </p:stCondLst>
                                  <p:iterate type="lt">
                                    <p:tmPct val="50000"/>
                                  </p:iterate>
                                  <p:childTnLst>
                                    <p:set>
                                      <p:cBhvr>
                                        <p:cTn id="32" dur="1" fill="hold">
                                          <p:stCondLst>
                                            <p:cond delay="0"/>
                                          </p:stCondLst>
                                        </p:cTn>
                                        <p:tgtEl>
                                          <p:spTgt spid="6">
                                            <p:txEl>
                                              <p:pRg st="3" end="3"/>
                                            </p:txEl>
                                          </p:spTgt>
                                        </p:tgtEl>
                                        <p:attrNameLst>
                                          <p:attrName>style.visibility</p:attrName>
                                        </p:attrNameLst>
                                      </p:cBhvr>
                                      <p:to>
                                        <p:strVal val="visible"/>
                                      </p:to>
                                    </p:set>
                                    <p:anim calcmode="discrete" valueType="clr">
                                      <p:cBhvr override="childStyle">
                                        <p:cTn id="33" dur="80"/>
                                        <p:tgtEl>
                                          <p:spTgt spid="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6">
                                            <p:txEl>
                                              <p:pRg st="3" end="3"/>
                                            </p:txEl>
                                          </p:spTgt>
                                        </p:tgtEl>
                                        <p:attrNameLst>
                                          <p:attrName>fillcolor</p:attrName>
                                        </p:attrNameLst>
                                      </p:cBhvr>
                                      <p:tavLst>
                                        <p:tav tm="0">
                                          <p:val>
                                            <p:clrVal>
                                              <a:schemeClr val="accent2"/>
                                            </p:clrVal>
                                          </p:val>
                                        </p:tav>
                                        <p:tav tm="50000">
                                          <p:val>
                                            <p:clrVal>
                                              <a:schemeClr val="hlink"/>
                                            </p:clrVal>
                                          </p:val>
                                        </p:tav>
                                      </p:tavLst>
                                    </p:anim>
                                    <p:set>
                                      <p:cBhvr>
                                        <p:cTn id="35" dur="80"/>
                                        <p:tgtEl>
                                          <p:spTgt spid="6">
                                            <p:txEl>
                                              <p:pRg st="3" end="3"/>
                                            </p:txEl>
                                          </p:spTgt>
                                        </p:tgtEl>
                                        <p:attrNameLst>
                                          <p:attrName>fill.type</p:attrName>
                                        </p:attrNameLst>
                                      </p:cBhvr>
                                      <p:to>
                                        <p:strVal val="solid"/>
                                      </p:to>
                                    </p:set>
                                  </p:childTnLst>
                                </p:cTn>
                              </p:par>
                            </p:childTnLst>
                          </p:cTn>
                        </p:par>
                      </p:childTnLst>
                    </p:cTn>
                  </p:par>
                  <p:par>
                    <p:cTn id="36" fill="hold">
                      <p:stCondLst>
                        <p:cond delay="indefinite"/>
                      </p:stCondLst>
                      <p:childTnLst>
                        <p:par>
                          <p:cTn id="37" fill="hold">
                            <p:stCondLst>
                              <p:cond delay="0"/>
                            </p:stCondLst>
                            <p:childTnLst>
                              <p:par>
                                <p:cTn id="38" presetID="27" presetClass="entr" presetSubtype="0" fill="hold" nodeType="clickEffect">
                                  <p:stCondLst>
                                    <p:cond delay="0"/>
                                  </p:stCondLst>
                                  <p:iterate type="lt">
                                    <p:tmPct val="50000"/>
                                  </p:iterate>
                                  <p:childTnLst>
                                    <p:set>
                                      <p:cBhvr>
                                        <p:cTn id="39" dur="1" fill="hold">
                                          <p:stCondLst>
                                            <p:cond delay="0"/>
                                          </p:stCondLst>
                                        </p:cTn>
                                        <p:tgtEl>
                                          <p:spTgt spid="6">
                                            <p:txEl>
                                              <p:pRg st="4" end="4"/>
                                            </p:txEl>
                                          </p:spTgt>
                                        </p:tgtEl>
                                        <p:attrNameLst>
                                          <p:attrName>style.visibility</p:attrName>
                                        </p:attrNameLst>
                                      </p:cBhvr>
                                      <p:to>
                                        <p:strVal val="visible"/>
                                      </p:to>
                                    </p:set>
                                    <p:anim calcmode="discrete" valueType="clr">
                                      <p:cBhvr override="childStyle">
                                        <p:cTn id="40" dur="80"/>
                                        <p:tgtEl>
                                          <p:spTgt spid="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6">
                                            <p:txEl>
                                              <p:pRg st="4" end="4"/>
                                            </p:txEl>
                                          </p:spTgt>
                                        </p:tgtEl>
                                        <p:attrNameLst>
                                          <p:attrName>fillcolor</p:attrName>
                                        </p:attrNameLst>
                                      </p:cBhvr>
                                      <p:tavLst>
                                        <p:tav tm="0">
                                          <p:val>
                                            <p:clrVal>
                                              <a:schemeClr val="accent2"/>
                                            </p:clrVal>
                                          </p:val>
                                        </p:tav>
                                        <p:tav tm="50000">
                                          <p:val>
                                            <p:clrVal>
                                              <a:schemeClr val="hlink"/>
                                            </p:clrVal>
                                          </p:val>
                                        </p:tav>
                                      </p:tavLst>
                                    </p:anim>
                                    <p:set>
                                      <p:cBhvr>
                                        <p:cTn id="42" dur="80"/>
                                        <p:tgtEl>
                                          <p:spTgt spid="6">
                                            <p:txEl>
                                              <p:pRg st="4" end="4"/>
                                            </p:txEl>
                                          </p:spTgt>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27" presetClass="entr" presetSubtype="0" fill="hold" nodeType="clickEffect">
                                  <p:stCondLst>
                                    <p:cond delay="0"/>
                                  </p:stCondLst>
                                  <p:iterate type="lt">
                                    <p:tmPct val="50000"/>
                                  </p:iterate>
                                  <p:childTnLst>
                                    <p:set>
                                      <p:cBhvr>
                                        <p:cTn id="46" dur="1" fill="hold">
                                          <p:stCondLst>
                                            <p:cond delay="0"/>
                                          </p:stCondLst>
                                        </p:cTn>
                                        <p:tgtEl>
                                          <p:spTgt spid="6">
                                            <p:txEl>
                                              <p:pRg st="5" end="5"/>
                                            </p:txEl>
                                          </p:spTgt>
                                        </p:tgtEl>
                                        <p:attrNameLst>
                                          <p:attrName>style.visibility</p:attrName>
                                        </p:attrNameLst>
                                      </p:cBhvr>
                                      <p:to>
                                        <p:strVal val="visible"/>
                                      </p:to>
                                    </p:set>
                                    <p:anim calcmode="discrete" valueType="clr">
                                      <p:cBhvr override="childStyle">
                                        <p:cTn id="47" dur="80"/>
                                        <p:tgtEl>
                                          <p:spTgt spid="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6">
                                            <p:txEl>
                                              <p:pRg st="5" end="5"/>
                                            </p:txEl>
                                          </p:spTgt>
                                        </p:tgtEl>
                                        <p:attrNameLst>
                                          <p:attrName>fillcolor</p:attrName>
                                        </p:attrNameLst>
                                      </p:cBhvr>
                                      <p:tavLst>
                                        <p:tav tm="0">
                                          <p:val>
                                            <p:clrVal>
                                              <a:schemeClr val="accent2"/>
                                            </p:clrVal>
                                          </p:val>
                                        </p:tav>
                                        <p:tav tm="50000">
                                          <p:val>
                                            <p:clrVal>
                                              <a:schemeClr val="hlink"/>
                                            </p:clrVal>
                                          </p:val>
                                        </p:tav>
                                      </p:tavLst>
                                    </p:anim>
                                    <p:set>
                                      <p:cBhvr>
                                        <p:cTn id="49" dur="80"/>
                                        <p:tgtEl>
                                          <p:spTgt spid="6">
                                            <p:txEl>
                                              <p:pRg st="5" end="5"/>
                                            </p:txEl>
                                          </p:spTgt>
                                        </p:tgtEl>
                                        <p:attrNameLst>
                                          <p:attrName>fill.type</p:attrName>
                                        </p:attrNameLst>
                                      </p:cBhvr>
                                      <p:to>
                                        <p:strVal val="solid"/>
                                      </p:to>
                                    </p:set>
                                  </p:childTnLst>
                                </p:cTn>
                              </p:par>
                            </p:childTnLst>
                          </p:cTn>
                        </p:par>
                      </p:childTnLst>
                    </p:cTn>
                  </p:par>
                  <p:par>
                    <p:cTn id="50" fill="hold">
                      <p:stCondLst>
                        <p:cond delay="indefinite"/>
                      </p:stCondLst>
                      <p:childTnLst>
                        <p:par>
                          <p:cTn id="51" fill="hold">
                            <p:stCondLst>
                              <p:cond delay="0"/>
                            </p:stCondLst>
                            <p:childTnLst>
                              <p:par>
                                <p:cTn id="52" presetID="27" presetClass="entr" presetSubtype="0" fill="hold" nodeType="clickEffect">
                                  <p:stCondLst>
                                    <p:cond delay="0"/>
                                  </p:stCondLst>
                                  <p:iterate type="lt">
                                    <p:tmPct val="50000"/>
                                  </p:iterate>
                                  <p:childTnLst>
                                    <p:set>
                                      <p:cBhvr>
                                        <p:cTn id="53" dur="1" fill="hold">
                                          <p:stCondLst>
                                            <p:cond delay="0"/>
                                          </p:stCondLst>
                                        </p:cTn>
                                        <p:tgtEl>
                                          <p:spTgt spid="6">
                                            <p:txEl>
                                              <p:pRg st="6" end="6"/>
                                            </p:txEl>
                                          </p:spTgt>
                                        </p:tgtEl>
                                        <p:attrNameLst>
                                          <p:attrName>style.visibility</p:attrName>
                                        </p:attrNameLst>
                                      </p:cBhvr>
                                      <p:to>
                                        <p:strVal val="visible"/>
                                      </p:to>
                                    </p:set>
                                    <p:anim calcmode="discrete" valueType="clr">
                                      <p:cBhvr override="childStyle">
                                        <p:cTn id="54" dur="80"/>
                                        <p:tgtEl>
                                          <p:spTgt spid="6">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5" dur="80"/>
                                        <p:tgtEl>
                                          <p:spTgt spid="6">
                                            <p:txEl>
                                              <p:pRg st="6" end="6"/>
                                            </p:txEl>
                                          </p:spTgt>
                                        </p:tgtEl>
                                        <p:attrNameLst>
                                          <p:attrName>fillcolor</p:attrName>
                                        </p:attrNameLst>
                                      </p:cBhvr>
                                      <p:tavLst>
                                        <p:tav tm="0">
                                          <p:val>
                                            <p:clrVal>
                                              <a:schemeClr val="accent2"/>
                                            </p:clrVal>
                                          </p:val>
                                        </p:tav>
                                        <p:tav tm="50000">
                                          <p:val>
                                            <p:clrVal>
                                              <a:schemeClr val="hlink"/>
                                            </p:clrVal>
                                          </p:val>
                                        </p:tav>
                                      </p:tavLst>
                                    </p:anim>
                                    <p:set>
                                      <p:cBhvr>
                                        <p:cTn id="56" dur="80"/>
                                        <p:tgtEl>
                                          <p:spTgt spid="6">
                                            <p:txEl>
                                              <p:pRg st="6" end="6"/>
                                            </p:txEl>
                                          </p:spTgt>
                                        </p:tgtEl>
                                        <p:attrNameLst>
                                          <p:attrName>fill.type</p:attrName>
                                        </p:attrNameLst>
                                      </p:cBhvr>
                                      <p:to>
                                        <p:strVal val="solid"/>
                                      </p:to>
                                    </p:set>
                                  </p:childTnLst>
                                </p:cTn>
                              </p:par>
                            </p:childTnLst>
                          </p:cTn>
                        </p:par>
                      </p:childTnLst>
                    </p:cTn>
                  </p:par>
                  <p:par>
                    <p:cTn id="57" fill="hold">
                      <p:stCondLst>
                        <p:cond delay="indefinite"/>
                      </p:stCondLst>
                      <p:childTnLst>
                        <p:par>
                          <p:cTn id="58" fill="hold">
                            <p:stCondLst>
                              <p:cond delay="0"/>
                            </p:stCondLst>
                            <p:childTnLst>
                              <p:par>
                                <p:cTn id="59" presetID="27" presetClass="entr" presetSubtype="0" fill="hold" nodeType="clickEffect">
                                  <p:stCondLst>
                                    <p:cond delay="0"/>
                                  </p:stCondLst>
                                  <p:iterate type="lt">
                                    <p:tmPct val="50000"/>
                                  </p:iterate>
                                  <p:childTnLst>
                                    <p:set>
                                      <p:cBhvr>
                                        <p:cTn id="60" dur="1" fill="hold">
                                          <p:stCondLst>
                                            <p:cond delay="0"/>
                                          </p:stCondLst>
                                        </p:cTn>
                                        <p:tgtEl>
                                          <p:spTgt spid="6">
                                            <p:txEl>
                                              <p:pRg st="7" end="7"/>
                                            </p:txEl>
                                          </p:spTgt>
                                        </p:tgtEl>
                                        <p:attrNameLst>
                                          <p:attrName>style.visibility</p:attrName>
                                        </p:attrNameLst>
                                      </p:cBhvr>
                                      <p:to>
                                        <p:strVal val="visible"/>
                                      </p:to>
                                    </p:set>
                                    <p:anim calcmode="discrete" valueType="clr">
                                      <p:cBhvr override="childStyle">
                                        <p:cTn id="61" dur="80"/>
                                        <p:tgtEl>
                                          <p:spTgt spid="6">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2" dur="80"/>
                                        <p:tgtEl>
                                          <p:spTgt spid="6">
                                            <p:txEl>
                                              <p:pRg st="7" end="7"/>
                                            </p:txEl>
                                          </p:spTgt>
                                        </p:tgtEl>
                                        <p:attrNameLst>
                                          <p:attrName>fillcolor</p:attrName>
                                        </p:attrNameLst>
                                      </p:cBhvr>
                                      <p:tavLst>
                                        <p:tav tm="0">
                                          <p:val>
                                            <p:clrVal>
                                              <a:schemeClr val="accent2"/>
                                            </p:clrVal>
                                          </p:val>
                                        </p:tav>
                                        <p:tav tm="50000">
                                          <p:val>
                                            <p:clrVal>
                                              <a:schemeClr val="hlink"/>
                                            </p:clrVal>
                                          </p:val>
                                        </p:tav>
                                      </p:tavLst>
                                    </p:anim>
                                    <p:set>
                                      <p:cBhvr>
                                        <p:cTn id="63" dur="80"/>
                                        <p:tgtEl>
                                          <p:spTgt spid="6">
                                            <p:txEl>
                                              <p:pRg st="7" end="7"/>
                                            </p:txEl>
                                          </p:spTgt>
                                        </p:tgtEl>
                                        <p:attrNameLst>
                                          <p:attrName>fill.type</p:attrName>
                                        </p:attrNameLst>
                                      </p:cBhvr>
                                      <p:to>
                                        <p:strVal val="solid"/>
                                      </p:to>
                                    </p:set>
                                  </p:childTnLst>
                                </p:cTn>
                              </p:par>
                            </p:childTnLst>
                          </p:cTn>
                        </p:par>
                      </p:childTnLst>
                    </p:cTn>
                  </p:par>
                  <p:par>
                    <p:cTn id="64" fill="hold">
                      <p:stCondLst>
                        <p:cond delay="indefinite"/>
                      </p:stCondLst>
                      <p:childTnLst>
                        <p:par>
                          <p:cTn id="65" fill="hold">
                            <p:stCondLst>
                              <p:cond delay="0"/>
                            </p:stCondLst>
                            <p:childTnLst>
                              <p:par>
                                <p:cTn id="66" presetID="27" presetClass="entr" presetSubtype="0" fill="hold" nodeType="clickEffect">
                                  <p:stCondLst>
                                    <p:cond delay="0"/>
                                  </p:stCondLst>
                                  <p:iterate type="lt">
                                    <p:tmPct val="50000"/>
                                  </p:iterate>
                                  <p:childTnLst>
                                    <p:set>
                                      <p:cBhvr>
                                        <p:cTn id="67" dur="1" fill="hold">
                                          <p:stCondLst>
                                            <p:cond delay="0"/>
                                          </p:stCondLst>
                                        </p:cTn>
                                        <p:tgtEl>
                                          <p:spTgt spid="6">
                                            <p:txEl>
                                              <p:pRg st="8" end="8"/>
                                            </p:txEl>
                                          </p:spTgt>
                                        </p:tgtEl>
                                        <p:attrNameLst>
                                          <p:attrName>style.visibility</p:attrName>
                                        </p:attrNameLst>
                                      </p:cBhvr>
                                      <p:to>
                                        <p:strVal val="visible"/>
                                      </p:to>
                                    </p:set>
                                    <p:anim calcmode="discrete" valueType="clr">
                                      <p:cBhvr override="childStyle">
                                        <p:cTn id="68" dur="80"/>
                                        <p:tgtEl>
                                          <p:spTgt spid="6">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9" dur="80"/>
                                        <p:tgtEl>
                                          <p:spTgt spid="6">
                                            <p:txEl>
                                              <p:pRg st="8" end="8"/>
                                            </p:txEl>
                                          </p:spTgt>
                                        </p:tgtEl>
                                        <p:attrNameLst>
                                          <p:attrName>fillcolor</p:attrName>
                                        </p:attrNameLst>
                                      </p:cBhvr>
                                      <p:tavLst>
                                        <p:tav tm="0">
                                          <p:val>
                                            <p:clrVal>
                                              <a:schemeClr val="accent2"/>
                                            </p:clrVal>
                                          </p:val>
                                        </p:tav>
                                        <p:tav tm="50000">
                                          <p:val>
                                            <p:clrVal>
                                              <a:schemeClr val="hlink"/>
                                            </p:clrVal>
                                          </p:val>
                                        </p:tav>
                                      </p:tavLst>
                                    </p:anim>
                                    <p:set>
                                      <p:cBhvr>
                                        <p:cTn id="70" dur="80"/>
                                        <p:tgtEl>
                                          <p:spTgt spid="6">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310E2E76-3B8C-BA93-D818-70328F6E0C67}"/>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24E22641-2C33-6A20-A72F-12E6FF21185F}"/>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8EDFE768-578B-E06A-35A2-14E0BA26310B}"/>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Rettangolo 4">
            <a:extLst>
              <a:ext uri="{FF2B5EF4-FFF2-40B4-BE49-F238E27FC236}">
                <a16:creationId xmlns:a16="http://schemas.microsoft.com/office/drawing/2014/main" id="{97EA5C86-9EE5-595C-3F53-F5D7715A5823}"/>
              </a:ext>
            </a:extLst>
          </p:cNvPr>
          <p:cNvSpPr/>
          <p:nvPr/>
        </p:nvSpPr>
        <p:spPr>
          <a:xfrm>
            <a:off x="695163" y="1314645"/>
            <a:ext cx="7920037" cy="4524375"/>
          </a:xfrm>
          <a:prstGeom prst="rect">
            <a:avLst/>
          </a:prstGeom>
        </p:spPr>
        <p:txBody>
          <a:bodyPr>
            <a:spAutoFit/>
          </a:bodyPr>
          <a:lstStyle/>
          <a:p>
            <a:pPr marL="457200" indent="-457200" eaLnBrk="1" hangingPunct="1">
              <a:buFont typeface="Arial" panose="020B0604020202020204" pitchFamily="34" charset="0"/>
              <a:buChar char="•"/>
              <a:defRPr/>
            </a:pPr>
            <a:r>
              <a:rPr lang="it-IT" sz="3200" dirty="0">
                <a:latin typeface="+mn-lt"/>
              </a:rPr>
              <a:t>Controllo Qualità e difetti (*)</a:t>
            </a:r>
          </a:p>
          <a:p>
            <a:pPr marL="457200" indent="-457200" eaLnBrk="1" hangingPunct="1">
              <a:buFont typeface="Arial" panose="020B0604020202020204" pitchFamily="34" charset="0"/>
              <a:buChar char="•"/>
              <a:defRPr/>
            </a:pPr>
            <a:r>
              <a:rPr lang="it-IT" sz="3200" dirty="0">
                <a:latin typeface="+mn-lt"/>
              </a:rPr>
              <a:t>Reclami (*)</a:t>
            </a:r>
          </a:p>
          <a:p>
            <a:pPr marL="457200" indent="-457200" eaLnBrk="1" hangingPunct="1">
              <a:buFont typeface="Arial" panose="020B0604020202020204" pitchFamily="34" charset="0"/>
              <a:buChar char="•"/>
              <a:defRPr/>
            </a:pPr>
            <a:r>
              <a:rPr lang="it-IT" sz="3200" dirty="0">
                <a:latin typeface="+mn-lt"/>
              </a:rPr>
              <a:t>Sfridi e resi (*)</a:t>
            </a:r>
          </a:p>
          <a:p>
            <a:pPr marL="457200" indent="-457200" eaLnBrk="1" hangingPunct="1">
              <a:buFont typeface="Arial" panose="020B0604020202020204" pitchFamily="34" charset="0"/>
              <a:buChar char="•"/>
              <a:defRPr/>
            </a:pPr>
            <a:r>
              <a:rPr lang="it-IT" sz="3200" dirty="0">
                <a:latin typeface="+mn-lt"/>
              </a:rPr>
              <a:t>Prezzi e pagamenti</a:t>
            </a:r>
          </a:p>
          <a:p>
            <a:pPr marL="457200" indent="-457200" eaLnBrk="1" hangingPunct="1">
              <a:buFont typeface="Arial" panose="020B0604020202020204" pitchFamily="34" charset="0"/>
              <a:buChar char="•"/>
              <a:defRPr/>
            </a:pPr>
            <a:r>
              <a:rPr lang="it-IT" sz="3200" dirty="0">
                <a:latin typeface="+mn-lt"/>
              </a:rPr>
              <a:t>Servizi accessori (stabilità, PQR, …)</a:t>
            </a:r>
          </a:p>
          <a:p>
            <a:pPr marL="457200" indent="-457200" eaLnBrk="1" hangingPunct="1">
              <a:buFont typeface="Arial" panose="020B0604020202020204" pitchFamily="34" charset="0"/>
              <a:buChar char="•"/>
              <a:defRPr/>
            </a:pPr>
            <a:r>
              <a:rPr lang="it-IT" sz="3200" dirty="0">
                <a:latin typeface="+mn-lt"/>
              </a:rPr>
              <a:t>Modalità per il TT</a:t>
            </a:r>
          </a:p>
          <a:p>
            <a:pPr marL="457200" indent="-457200" eaLnBrk="1" hangingPunct="1">
              <a:buFont typeface="Arial" panose="020B0604020202020204" pitchFamily="34" charset="0"/>
              <a:buChar char="•"/>
              <a:defRPr/>
            </a:pPr>
            <a:r>
              <a:rPr lang="it-IT" sz="3200" dirty="0"/>
              <a:t>O</a:t>
            </a:r>
            <a:r>
              <a:rPr lang="it-IT" sz="3200" dirty="0">
                <a:latin typeface="+mn-lt"/>
              </a:rPr>
              <a:t>bblighi assicurativi</a:t>
            </a:r>
          </a:p>
          <a:p>
            <a:pPr marL="457200" indent="-457200" eaLnBrk="1" hangingPunct="1">
              <a:buFont typeface="Arial" panose="020B0604020202020204" pitchFamily="34" charset="0"/>
              <a:buChar char="•"/>
              <a:defRPr/>
            </a:pPr>
            <a:r>
              <a:rPr lang="it-IT" sz="3200" dirty="0">
                <a:latin typeface="+mn-lt"/>
              </a:rPr>
              <a:t>Durata, rinnovi ed effetti</a:t>
            </a:r>
          </a:p>
          <a:p>
            <a:pPr marL="457200" indent="-457200" eaLnBrk="1" hangingPunct="1">
              <a:buFont typeface="Arial" panose="020B0604020202020204" pitchFamily="34" charset="0"/>
              <a:buChar char="•"/>
              <a:defRPr/>
            </a:pPr>
            <a:r>
              <a:rPr lang="it-IT" sz="3200" dirty="0">
                <a:latin typeface="+mn-lt"/>
              </a:rPr>
              <a:t>Risoluzione</a:t>
            </a:r>
          </a:p>
        </p:txBody>
      </p:sp>
      <p:sp>
        <p:nvSpPr>
          <p:cNvPr id="6" name="Text Box 5">
            <a:extLst>
              <a:ext uri="{FF2B5EF4-FFF2-40B4-BE49-F238E27FC236}">
                <a16:creationId xmlns:a16="http://schemas.microsoft.com/office/drawing/2014/main" id="{EE609D50-DF15-04E4-FC72-C53507153F1B}"/>
              </a:ext>
            </a:extLst>
          </p:cNvPr>
          <p:cNvSpPr txBox="1">
            <a:spLocks noChangeArrowheads="1"/>
          </p:cNvSpPr>
          <p:nvPr/>
        </p:nvSpPr>
        <p:spPr bwMode="auto">
          <a:xfrm>
            <a:off x="1575317" y="730445"/>
            <a:ext cx="8715375" cy="584200"/>
          </a:xfrm>
          <a:prstGeom prst="rect">
            <a:avLst/>
          </a:prstGeom>
          <a:noFill/>
          <a:ln w="9525">
            <a:noFill/>
            <a:miter lim="800000"/>
            <a:headEnd/>
            <a:tailEnd/>
          </a:ln>
        </p:spPr>
        <p:txBody>
          <a:bodyPr>
            <a:spAutoFit/>
          </a:bodyPr>
          <a:lstStyle/>
          <a:p>
            <a:pPr algn="ctr" eaLnBrk="1" hangingPunct="1">
              <a:defRPr/>
            </a:pPr>
            <a:r>
              <a:rPr lang="it-IT" sz="3200" b="1" dirty="0">
                <a:solidFill>
                  <a:srgbClr val="000000"/>
                </a:solidFill>
                <a:latin typeface="+mn-lt"/>
              </a:rPr>
              <a:t>CHECK LIST CONTRATTO</a:t>
            </a:r>
          </a:p>
        </p:txBody>
      </p:sp>
    </p:spTree>
    <p:extLst>
      <p:ext uri="{BB962C8B-B14F-4D97-AF65-F5344CB8AC3E}">
        <p14:creationId xmlns:p14="http://schemas.microsoft.com/office/powerpoint/2010/main" val="222740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14"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5">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21"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5">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5">
                                            <p:txEl>
                                              <p:pRg st="3" end="3"/>
                                            </p:txEl>
                                          </p:spTgt>
                                        </p:tgtEl>
                                        <p:attrNameLst>
                                          <p:attrName>style.visibility</p:attrName>
                                        </p:attrNameLst>
                                      </p:cBhvr>
                                      <p:to>
                                        <p:strVal val="visible"/>
                                      </p:to>
                                    </p:set>
                                    <p:anim calcmode="discrete" valueType="clr">
                                      <p:cBhvr override="childStyle">
                                        <p:cTn id="28" dur="80"/>
                                        <p:tgtEl>
                                          <p:spTgt spid="5">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5">
                                            <p:txEl>
                                              <p:pRg st="3" end="3"/>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5">
                                            <p:txEl>
                                              <p:pRg st="4" end="4"/>
                                            </p:txEl>
                                          </p:spTgt>
                                        </p:tgtEl>
                                        <p:attrNameLst>
                                          <p:attrName>style.visibility</p:attrName>
                                        </p:attrNameLst>
                                      </p:cBhvr>
                                      <p:to>
                                        <p:strVal val="visible"/>
                                      </p:to>
                                    </p:set>
                                    <p:anim calcmode="discrete" valueType="clr">
                                      <p:cBhvr override="childStyle">
                                        <p:cTn id="35" dur="80"/>
                                        <p:tgtEl>
                                          <p:spTgt spid="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5">
                                            <p:txEl>
                                              <p:pRg st="4" end="4"/>
                                            </p:txEl>
                                          </p:spTgt>
                                        </p:tgtEl>
                                        <p:attrNameLst>
                                          <p:attrName>fillcolor</p:attrName>
                                        </p:attrNameLst>
                                      </p:cBhvr>
                                      <p:tavLst>
                                        <p:tav tm="0">
                                          <p:val>
                                            <p:clrVal>
                                              <a:schemeClr val="accent2"/>
                                            </p:clrVal>
                                          </p:val>
                                        </p:tav>
                                        <p:tav tm="50000">
                                          <p:val>
                                            <p:clrVal>
                                              <a:schemeClr val="hlink"/>
                                            </p:clrVal>
                                          </p:val>
                                        </p:tav>
                                      </p:tavLst>
                                    </p:anim>
                                    <p:set>
                                      <p:cBhvr>
                                        <p:cTn id="37" dur="80"/>
                                        <p:tgtEl>
                                          <p:spTgt spid="5">
                                            <p:txEl>
                                              <p:pRg st="4" end="4"/>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5">
                                            <p:txEl>
                                              <p:pRg st="5" end="5"/>
                                            </p:txEl>
                                          </p:spTgt>
                                        </p:tgtEl>
                                        <p:attrNameLst>
                                          <p:attrName>style.visibility</p:attrName>
                                        </p:attrNameLst>
                                      </p:cBhvr>
                                      <p:to>
                                        <p:strVal val="visible"/>
                                      </p:to>
                                    </p:set>
                                    <p:anim calcmode="discrete" valueType="clr">
                                      <p:cBhvr override="childStyle">
                                        <p:cTn id="42" dur="80"/>
                                        <p:tgtEl>
                                          <p:spTgt spid="5">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5">
                                            <p:txEl>
                                              <p:pRg st="5" end="5"/>
                                            </p:txEl>
                                          </p:spTgt>
                                        </p:tgtEl>
                                        <p:attrNameLst>
                                          <p:attrName>fillcolor</p:attrName>
                                        </p:attrNameLst>
                                      </p:cBhvr>
                                      <p:tavLst>
                                        <p:tav tm="0">
                                          <p:val>
                                            <p:clrVal>
                                              <a:schemeClr val="accent2"/>
                                            </p:clrVal>
                                          </p:val>
                                        </p:tav>
                                        <p:tav tm="50000">
                                          <p:val>
                                            <p:clrVal>
                                              <a:schemeClr val="hlink"/>
                                            </p:clrVal>
                                          </p:val>
                                        </p:tav>
                                      </p:tavLst>
                                    </p:anim>
                                    <p:set>
                                      <p:cBhvr>
                                        <p:cTn id="44" dur="80"/>
                                        <p:tgtEl>
                                          <p:spTgt spid="5">
                                            <p:txEl>
                                              <p:pRg st="5" end="5"/>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5">
                                            <p:txEl>
                                              <p:pRg st="6" end="6"/>
                                            </p:txEl>
                                          </p:spTgt>
                                        </p:tgtEl>
                                        <p:attrNameLst>
                                          <p:attrName>style.visibility</p:attrName>
                                        </p:attrNameLst>
                                      </p:cBhvr>
                                      <p:to>
                                        <p:strVal val="visible"/>
                                      </p:to>
                                    </p:set>
                                    <p:anim calcmode="discrete" valueType="clr">
                                      <p:cBhvr override="childStyle">
                                        <p:cTn id="49" dur="80"/>
                                        <p:tgtEl>
                                          <p:spTgt spid="5">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5">
                                            <p:txEl>
                                              <p:pRg st="6" end="6"/>
                                            </p:txEl>
                                          </p:spTgt>
                                        </p:tgtEl>
                                        <p:attrNameLst>
                                          <p:attrName>fillcolor</p:attrName>
                                        </p:attrNameLst>
                                      </p:cBhvr>
                                      <p:tavLst>
                                        <p:tav tm="0">
                                          <p:val>
                                            <p:clrVal>
                                              <a:schemeClr val="accent2"/>
                                            </p:clrVal>
                                          </p:val>
                                        </p:tav>
                                        <p:tav tm="50000">
                                          <p:val>
                                            <p:clrVal>
                                              <a:schemeClr val="hlink"/>
                                            </p:clrVal>
                                          </p:val>
                                        </p:tav>
                                      </p:tavLst>
                                    </p:anim>
                                    <p:set>
                                      <p:cBhvr>
                                        <p:cTn id="51" dur="80"/>
                                        <p:tgtEl>
                                          <p:spTgt spid="5">
                                            <p:txEl>
                                              <p:pRg st="6" end="6"/>
                                            </p:txEl>
                                          </p:spTgt>
                                        </p:tgtEl>
                                        <p:attrNameLst>
                                          <p:attrName>fill.type</p:attrName>
                                        </p:attrNameLst>
                                      </p:cBhvr>
                                      <p:to>
                                        <p:strVal val="solid"/>
                                      </p:to>
                                    </p:set>
                                  </p:childTnLst>
                                </p:cTn>
                              </p:par>
                            </p:childTnLst>
                          </p:cTn>
                        </p:par>
                      </p:childTnLst>
                    </p:cTn>
                  </p:par>
                  <p:par>
                    <p:cTn id="52" fill="hold">
                      <p:stCondLst>
                        <p:cond delay="indefinite"/>
                      </p:stCondLst>
                      <p:childTnLst>
                        <p:par>
                          <p:cTn id="53" fill="hold">
                            <p:stCondLst>
                              <p:cond delay="0"/>
                            </p:stCondLst>
                            <p:childTnLst>
                              <p:par>
                                <p:cTn id="54" presetID="27" presetClass="entr" presetSubtype="0" fill="hold" nodeType="clickEffect">
                                  <p:stCondLst>
                                    <p:cond delay="0"/>
                                  </p:stCondLst>
                                  <p:iterate type="lt">
                                    <p:tmPct val="50000"/>
                                  </p:iterate>
                                  <p:childTnLst>
                                    <p:set>
                                      <p:cBhvr>
                                        <p:cTn id="55" dur="1" fill="hold">
                                          <p:stCondLst>
                                            <p:cond delay="0"/>
                                          </p:stCondLst>
                                        </p:cTn>
                                        <p:tgtEl>
                                          <p:spTgt spid="5">
                                            <p:txEl>
                                              <p:pRg st="7" end="7"/>
                                            </p:txEl>
                                          </p:spTgt>
                                        </p:tgtEl>
                                        <p:attrNameLst>
                                          <p:attrName>style.visibility</p:attrName>
                                        </p:attrNameLst>
                                      </p:cBhvr>
                                      <p:to>
                                        <p:strVal val="visible"/>
                                      </p:to>
                                    </p:set>
                                    <p:anim calcmode="discrete" valueType="clr">
                                      <p:cBhvr override="childStyle">
                                        <p:cTn id="56" dur="80"/>
                                        <p:tgtEl>
                                          <p:spTgt spid="5">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5">
                                            <p:txEl>
                                              <p:pRg st="7" end="7"/>
                                            </p:txEl>
                                          </p:spTgt>
                                        </p:tgtEl>
                                        <p:attrNameLst>
                                          <p:attrName>fillcolor</p:attrName>
                                        </p:attrNameLst>
                                      </p:cBhvr>
                                      <p:tavLst>
                                        <p:tav tm="0">
                                          <p:val>
                                            <p:clrVal>
                                              <a:schemeClr val="accent2"/>
                                            </p:clrVal>
                                          </p:val>
                                        </p:tav>
                                        <p:tav tm="50000">
                                          <p:val>
                                            <p:clrVal>
                                              <a:schemeClr val="hlink"/>
                                            </p:clrVal>
                                          </p:val>
                                        </p:tav>
                                      </p:tavLst>
                                    </p:anim>
                                    <p:set>
                                      <p:cBhvr>
                                        <p:cTn id="58" dur="80"/>
                                        <p:tgtEl>
                                          <p:spTgt spid="5">
                                            <p:txEl>
                                              <p:pRg st="7" end="7"/>
                                            </p:txEl>
                                          </p:spTgt>
                                        </p:tgtEl>
                                        <p:attrNameLst>
                                          <p:attrName>fill.type</p:attrName>
                                        </p:attrNameLst>
                                      </p:cBhvr>
                                      <p:to>
                                        <p:strVal val="solid"/>
                                      </p:to>
                                    </p:set>
                                  </p:childTnLst>
                                </p:cTn>
                              </p:par>
                            </p:childTnLst>
                          </p:cTn>
                        </p:par>
                      </p:childTnLst>
                    </p:cTn>
                  </p:par>
                  <p:par>
                    <p:cTn id="59" fill="hold">
                      <p:stCondLst>
                        <p:cond delay="indefinite"/>
                      </p:stCondLst>
                      <p:childTnLst>
                        <p:par>
                          <p:cTn id="60" fill="hold">
                            <p:stCondLst>
                              <p:cond delay="0"/>
                            </p:stCondLst>
                            <p:childTnLst>
                              <p:par>
                                <p:cTn id="61" presetID="27" presetClass="entr" presetSubtype="0" fill="hold" nodeType="clickEffect">
                                  <p:stCondLst>
                                    <p:cond delay="0"/>
                                  </p:stCondLst>
                                  <p:iterate type="lt">
                                    <p:tmPct val="50000"/>
                                  </p:iterate>
                                  <p:childTnLst>
                                    <p:set>
                                      <p:cBhvr>
                                        <p:cTn id="62" dur="1" fill="hold">
                                          <p:stCondLst>
                                            <p:cond delay="0"/>
                                          </p:stCondLst>
                                        </p:cTn>
                                        <p:tgtEl>
                                          <p:spTgt spid="5">
                                            <p:txEl>
                                              <p:pRg st="8" end="8"/>
                                            </p:txEl>
                                          </p:spTgt>
                                        </p:tgtEl>
                                        <p:attrNameLst>
                                          <p:attrName>style.visibility</p:attrName>
                                        </p:attrNameLst>
                                      </p:cBhvr>
                                      <p:to>
                                        <p:strVal val="visible"/>
                                      </p:to>
                                    </p:set>
                                    <p:anim calcmode="discrete" valueType="clr">
                                      <p:cBhvr override="childStyle">
                                        <p:cTn id="63" dur="80"/>
                                        <p:tgtEl>
                                          <p:spTgt spid="5">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5">
                                            <p:txEl>
                                              <p:pRg st="8" end="8"/>
                                            </p:txEl>
                                          </p:spTgt>
                                        </p:tgtEl>
                                        <p:attrNameLst>
                                          <p:attrName>fillcolor</p:attrName>
                                        </p:attrNameLst>
                                      </p:cBhvr>
                                      <p:tavLst>
                                        <p:tav tm="0">
                                          <p:val>
                                            <p:clrVal>
                                              <a:schemeClr val="accent2"/>
                                            </p:clrVal>
                                          </p:val>
                                        </p:tav>
                                        <p:tav tm="50000">
                                          <p:val>
                                            <p:clrVal>
                                              <a:schemeClr val="hlink"/>
                                            </p:clrVal>
                                          </p:val>
                                        </p:tav>
                                      </p:tavLst>
                                    </p:anim>
                                    <p:set>
                                      <p:cBhvr>
                                        <p:cTn id="65" dur="80"/>
                                        <p:tgtEl>
                                          <p:spTgt spid="5">
                                            <p:txEl>
                                              <p:pRg st="8" end="8"/>
                                            </p:txEl>
                                          </p:spTgt>
                                        </p:tgtEl>
                                        <p:attrNameLst>
                                          <p:attrName>fill.type</p:attrName>
                                        </p:attrNameLst>
                                      </p:cBhvr>
                                      <p:to>
                                        <p:strVal val="solid"/>
                                      </p:to>
                                    </p:se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6">
                                            <p:txEl>
                                              <p:pRg st="0" end="0"/>
                                            </p:txEl>
                                          </p:spTgt>
                                        </p:tgtEl>
                                        <p:attrNameLst>
                                          <p:attrName>style.visibility</p:attrName>
                                        </p:attrNameLst>
                                      </p:cBhvr>
                                      <p:to>
                                        <p:strVal val="visible"/>
                                      </p:to>
                                    </p:set>
                                    <p:animEffect transition="in" filter="fade">
                                      <p:cBhvr>
                                        <p:cTn id="70"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36621251-C549-47B3-FB2D-F1DDE3BF4523}"/>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23AC2E15-A40C-AAA1-A5F2-94E88E43E7C3}"/>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90361956-F604-9E64-12A1-51793FC1650D}"/>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Text Box 5">
            <a:extLst>
              <a:ext uri="{FF2B5EF4-FFF2-40B4-BE49-F238E27FC236}">
                <a16:creationId xmlns:a16="http://schemas.microsoft.com/office/drawing/2014/main" id="{6C034949-2332-6730-DFE3-8782363B7D9A}"/>
              </a:ext>
            </a:extLst>
          </p:cNvPr>
          <p:cNvSpPr txBox="1">
            <a:spLocks noChangeArrowheads="1"/>
          </p:cNvSpPr>
          <p:nvPr/>
        </p:nvSpPr>
        <p:spPr bwMode="auto">
          <a:xfrm>
            <a:off x="1575317" y="730445"/>
            <a:ext cx="8715375" cy="584200"/>
          </a:xfrm>
          <a:prstGeom prst="rect">
            <a:avLst/>
          </a:prstGeom>
          <a:noFill/>
          <a:ln w="9525">
            <a:noFill/>
            <a:miter lim="800000"/>
            <a:headEnd/>
            <a:tailEnd/>
          </a:ln>
        </p:spPr>
        <p:txBody>
          <a:bodyPr>
            <a:spAutoFit/>
          </a:bodyPr>
          <a:lstStyle/>
          <a:p>
            <a:pPr algn="ctr" eaLnBrk="1" hangingPunct="1">
              <a:defRPr/>
            </a:pPr>
            <a:r>
              <a:rPr lang="it-IT" sz="3200" b="1" dirty="0">
                <a:solidFill>
                  <a:srgbClr val="000000"/>
                </a:solidFill>
                <a:latin typeface="+mn-lt"/>
              </a:rPr>
              <a:t>CHECK LIST CONTRATTO</a:t>
            </a:r>
          </a:p>
        </p:txBody>
      </p:sp>
      <p:sp>
        <p:nvSpPr>
          <p:cNvPr id="6" name="Rettangolo 5">
            <a:extLst>
              <a:ext uri="{FF2B5EF4-FFF2-40B4-BE49-F238E27FC236}">
                <a16:creationId xmlns:a16="http://schemas.microsoft.com/office/drawing/2014/main" id="{FD279EC7-DE35-D586-A600-093C7902FA3D}"/>
              </a:ext>
            </a:extLst>
          </p:cNvPr>
          <p:cNvSpPr/>
          <p:nvPr/>
        </p:nvSpPr>
        <p:spPr>
          <a:xfrm>
            <a:off x="764980" y="1267021"/>
            <a:ext cx="7920038" cy="5508625"/>
          </a:xfrm>
          <a:prstGeom prst="rect">
            <a:avLst/>
          </a:prstGeom>
        </p:spPr>
        <p:txBody>
          <a:bodyPr>
            <a:spAutoFit/>
          </a:bodyPr>
          <a:lstStyle/>
          <a:p>
            <a:pPr marL="457200" indent="-457200" eaLnBrk="1" hangingPunct="1">
              <a:buFont typeface="Arial" panose="020B0604020202020204" pitchFamily="34" charset="0"/>
              <a:buChar char="•"/>
              <a:defRPr/>
            </a:pPr>
            <a:r>
              <a:rPr lang="it-IT" sz="3200" dirty="0">
                <a:latin typeface="+mn-lt"/>
              </a:rPr>
              <a:t>Audit e ispezioni (*)</a:t>
            </a:r>
          </a:p>
          <a:p>
            <a:pPr marL="457200" indent="-457200" eaLnBrk="1" hangingPunct="1">
              <a:buFont typeface="Arial" panose="020B0604020202020204" pitchFamily="34" charset="0"/>
              <a:buChar char="•"/>
              <a:defRPr/>
            </a:pPr>
            <a:r>
              <a:rPr lang="it-IT" sz="3200" dirty="0">
                <a:latin typeface="+mn-lt"/>
              </a:rPr>
              <a:t>Responsabilità da prodotto</a:t>
            </a:r>
          </a:p>
          <a:p>
            <a:pPr marL="457200" indent="-457200" eaLnBrk="1" hangingPunct="1">
              <a:buFont typeface="Arial" panose="020B0604020202020204" pitchFamily="34" charset="0"/>
              <a:buChar char="•"/>
              <a:defRPr/>
            </a:pPr>
            <a:r>
              <a:rPr lang="it-IT" sz="3200" dirty="0">
                <a:latin typeface="+mn-lt"/>
              </a:rPr>
              <a:t>Riservatezza</a:t>
            </a:r>
          </a:p>
          <a:p>
            <a:pPr marL="457200" indent="-457200" eaLnBrk="1" hangingPunct="1">
              <a:buFont typeface="Arial" panose="020B0604020202020204" pitchFamily="34" charset="0"/>
              <a:buChar char="•"/>
              <a:defRPr/>
            </a:pPr>
            <a:r>
              <a:rPr lang="it-IT" sz="3200" dirty="0">
                <a:latin typeface="+mn-lt"/>
              </a:rPr>
              <a:t>Eccessiva onerosità (</a:t>
            </a:r>
            <a:r>
              <a:rPr lang="it-IT" sz="3200" dirty="0" err="1">
                <a:latin typeface="+mn-lt"/>
              </a:rPr>
              <a:t>Hardship</a:t>
            </a:r>
            <a:r>
              <a:rPr lang="it-IT" sz="3200" dirty="0">
                <a:latin typeface="+mn-lt"/>
              </a:rPr>
              <a:t>)</a:t>
            </a:r>
          </a:p>
          <a:p>
            <a:pPr marL="457200" indent="-457200" eaLnBrk="1" hangingPunct="1">
              <a:buFont typeface="Arial" panose="020B0604020202020204" pitchFamily="34" charset="0"/>
              <a:buChar char="•"/>
              <a:defRPr/>
            </a:pPr>
            <a:r>
              <a:rPr lang="it-IT" sz="3200" dirty="0">
                <a:latin typeface="+mn-lt"/>
              </a:rPr>
              <a:t>Forza maggiore</a:t>
            </a:r>
          </a:p>
          <a:p>
            <a:pPr marL="457200" indent="-457200" eaLnBrk="1" hangingPunct="1">
              <a:buFont typeface="Arial" panose="020B0604020202020204" pitchFamily="34" charset="0"/>
              <a:buChar char="•"/>
              <a:defRPr/>
            </a:pPr>
            <a:r>
              <a:rPr lang="it-IT" sz="3200" dirty="0">
                <a:latin typeface="+mn-lt"/>
              </a:rPr>
              <a:t>Modificazioni</a:t>
            </a:r>
          </a:p>
          <a:p>
            <a:pPr marL="457200" indent="-457200" eaLnBrk="1" hangingPunct="1">
              <a:buFont typeface="Arial" panose="020B0604020202020204" pitchFamily="34" charset="0"/>
              <a:buChar char="•"/>
              <a:defRPr/>
            </a:pPr>
            <a:r>
              <a:rPr lang="it-IT" sz="3200" dirty="0">
                <a:latin typeface="+mn-lt"/>
              </a:rPr>
              <a:t>Non cedibilità del contratto</a:t>
            </a:r>
          </a:p>
          <a:p>
            <a:pPr marL="457200" indent="-457200" eaLnBrk="1" hangingPunct="1">
              <a:buFont typeface="Arial" panose="020B0604020202020204" pitchFamily="34" charset="0"/>
              <a:buChar char="•"/>
              <a:defRPr/>
            </a:pPr>
            <a:r>
              <a:rPr lang="it-IT" sz="3200" dirty="0" err="1">
                <a:latin typeface="+mn-lt"/>
              </a:rPr>
              <a:t>Change</a:t>
            </a:r>
            <a:r>
              <a:rPr lang="it-IT" sz="3200" dirty="0">
                <a:latin typeface="+mn-lt"/>
              </a:rPr>
              <a:t> control</a:t>
            </a:r>
          </a:p>
          <a:p>
            <a:pPr marL="457200" indent="-457200" eaLnBrk="1" hangingPunct="1">
              <a:buFont typeface="Arial" panose="020B0604020202020204" pitchFamily="34" charset="0"/>
              <a:buChar char="•"/>
              <a:defRPr/>
            </a:pPr>
            <a:r>
              <a:rPr lang="it-IT" sz="3200" dirty="0">
                <a:latin typeface="+mn-lt"/>
              </a:rPr>
              <a:t>Violazioni della proprietà intellettuale</a:t>
            </a:r>
          </a:p>
          <a:p>
            <a:pPr eaLnBrk="1" hangingPunct="1">
              <a:buFontTx/>
              <a:buChar char="-"/>
              <a:defRPr/>
            </a:pPr>
            <a:endParaRPr lang="it-IT" sz="3200" dirty="0">
              <a:latin typeface="+mn-lt"/>
            </a:endParaRPr>
          </a:p>
          <a:p>
            <a:pPr eaLnBrk="1" hangingPunct="1">
              <a:buFontTx/>
              <a:buChar char="-"/>
              <a:defRPr/>
            </a:pPr>
            <a:endParaRPr lang="it-IT" sz="3200" dirty="0">
              <a:latin typeface="+mn-lt"/>
            </a:endParaRPr>
          </a:p>
        </p:txBody>
      </p:sp>
    </p:spTree>
    <p:extLst>
      <p:ext uri="{BB962C8B-B14F-4D97-AF65-F5344CB8AC3E}">
        <p14:creationId xmlns:p14="http://schemas.microsoft.com/office/powerpoint/2010/main" val="2332674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nodeType="clickEffect">
                                  <p:stCondLst>
                                    <p:cond delay="0"/>
                                  </p:stCondLst>
                                  <p:iterate type="lt">
                                    <p:tmPct val="50000"/>
                                  </p:iterate>
                                  <p:childTnLst>
                                    <p:set>
                                      <p:cBhvr>
                                        <p:cTn id="11"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12"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6">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nodeType="clickEffect">
                                  <p:stCondLst>
                                    <p:cond delay="0"/>
                                  </p:stCondLst>
                                  <p:iterate type="lt">
                                    <p:tmPct val="50000"/>
                                  </p:iterate>
                                  <p:childTnLst>
                                    <p:set>
                                      <p:cBhvr>
                                        <p:cTn id="18" dur="1" fill="hold">
                                          <p:stCondLst>
                                            <p:cond delay="0"/>
                                          </p:stCondLst>
                                        </p:cTn>
                                        <p:tgtEl>
                                          <p:spTgt spid="6">
                                            <p:txEl>
                                              <p:pRg st="1" end="1"/>
                                            </p:txEl>
                                          </p:spTgt>
                                        </p:tgtEl>
                                        <p:attrNameLst>
                                          <p:attrName>style.visibility</p:attrName>
                                        </p:attrNameLst>
                                      </p:cBhvr>
                                      <p:to>
                                        <p:strVal val="visible"/>
                                      </p:to>
                                    </p:set>
                                    <p:anim calcmode="discrete" valueType="clr">
                                      <p:cBhvr override="childStyle">
                                        <p:cTn id="19" dur="80"/>
                                        <p:tgtEl>
                                          <p:spTgt spid="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
                                            <p:txEl>
                                              <p:pRg st="1" end="1"/>
                                            </p:txEl>
                                          </p:spTgt>
                                        </p:tgtEl>
                                        <p:attrNameLst>
                                          <p:attrName>fillcolor</p:attrName>
                                        </p:attrNameLst>
                                      </p:cBhvr>
                                      <p:tavLst>
                                        <p:tav tm="0">
                                          <p:val>
                                            <p:clrVal>
                                              <a:schemeClr val="accent2"/>
                                            </p:clrVal>
                                          </p:val>
                                        </p:tav>
                                        <p:tav tm="50000">
                                          <p:val>
                                            <p:clrVal>
                                              <a:schemeClr val="hlink"/>
                                            </p:clrVal>
                                          </p:val>
                                        </p:tav>
                                      </p:tavLst>
                                    </p:anim>
                                    <p:set>
                                      <p:cBhvr>
                                        <p:cTn id="21" dur="80"/>
                                        <p:tgtEl>
                                          <p:spTgt spid="6">
                                            <p:txEl>
                                              <p:pRg st="1" end="1"/>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nodeType="clickEffect">
                                  <p:stCondLst>
                                    <p:cond delay="0"/>
                                  </p:stCondLst>
                                  <p:iterate type="lt">
                                    <p:tmPct val="50000"/>
                                  </p:iterate>
                                  <p:childTnLst>
                                    <p:set>
                                      <p:cBhvr>
                                        <p:cTn id="25" dur="1" fill="hold">
                                          <p:stCondLst>
                                            <p:cond delay="0"/>
                                          </p:stCondLst>
                                        </p:cTn>
                                        <p:tgtEl>
                                          <p:spTgt spid="6">
                                            <p:txEl>
                                              <p:pRg st="2" end="2"/>
                                            </p:txEl>
                                          </p:spTgt>
                                        </p:tgtEl>
                                        <p:attrNameLst>
                                          <p:attrName>style.visibility</p:attrName>
                                        </p:attrNameLst>
                                      </p:cBhvr>
                                      <p:to>
                                        <p:strVal val="visible"/>
                                      </p:to>
                                    </p:set>
                                    <p:anim calcmode="discrete" valueType="clr">
                                      <p:cBhvr override="childStyle">
                                        <p:cTn id="26" dur="80"/>
                                        <p:tgtEl>
                                          <p:spTgt spid="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6">
                                            <p:txEl>
                                              <p:pRg st="2" end="2"/>
                                            </p:txEl>
                                          </p:spTgt>
                                        </p:tgtEl>
                                        <p:attrNameLst>
                                          <p:attrName>fillcolor</p:attrName>
                                        </p:attrNameLst>
                                      </p:cBhvr>
                                      <p:tavLst>
                                        <p:tav tm="0">
                                          <p:val>
                                            <p:clrVal>
                                              <a:schemeClr val="accent2"/>
                                            </p:clrVal>
                                          </p:val>
                                        </p:tav>
                                        <p:tav tm="50000">
                                          <p:val>
                                            <p:clrVal>
                                              <a:schemeClr val="hlink"/>
                                            </p:clrVal>
                                          </p:val>
                                        </p:tav>
                                      </p:tavLst>
                                    </p:anim>
                                    <p:set>
                                      <p:cBhvr>
                                        <p:cTn id="28" dur="80"/>
                                        <p:tgtEl>
                                          <p:spTgt spid="6">
                                            <p:txEl>
                                              <p:pRg st="2" end="2"/>
                                            </p:txEl>
                                          </p:spTgt>
                                        </p:tgtEl>
                                        <p:attrNameLst>
                                          <p:attrName>fill.type</p:attrName>
                                        </p:attrNameLst>
                                      </p:cBhvr>
                                      <p:to>
                                        <p:strVal val="solid"/>
                                      </p:to>
                                    </p:set>
                                  </p:childTnLst>
                                </p:cTn>
                              </p:par>
                            </p:childTnLst>
                          </p:cTn>
                        </p:par>
                      </p:childTnLst>
                    </p:cTn>
                  </p:par>
                  <p:par>
                    <p:cTn id="29" fill="hold">
                      <p:stCondLst>
                        <p:cond delay="indefinite"/>
                      </p:stCondLst>
                      <p:childTnLst>
                        <p:par>
                          <p:cTn id="30" fill="hold">
                            <p:stCondLst>
                              <p:cond delay="0"/>
                            </p:stCondLst>
                            <p:childTnLst>
                              <p:par>
                                <p:cTn id="31" presetID="27" presetClass="entr" presetSubtype="0" fill="hold" nodeType="clickEffect">
                                  <p:stCondLst>
                                    <p:cond delay="0"/>
                                  </p:stCondLst>
                                  <p:iterate type="lt">
                                    <p:tmPct val="50000"/>
                                  </p:iterate>
                                  <p:childTnLst>
                                    <p:set>
                                      <p:cBhvr>
                                        <p:cTn id="32" dur="1" fill="hold">
                                          <p:stCondLst>
                                            <p:cond delay="0"/>
                                          </p:stCondLst>
                                        </p:cTn>
                                        <p:tgtEl>
                                          <p:spTgt spid="6">
                                            <p:txEl>
                                              <p:pRg st="3" end="3"/>
                                            </p:txEl>
                                          </p:spTgt>
                                        </p:tgtEl>
                                        <p:attrNameLst>
                                          <p:attrName>style.visibility</p:attrName>
                                        </p:attrNameLst>
                                      </p:cBhvr>
                                      <p:to>
                                        <p:strVal val="visible"/>
                                      </p:to>
                                    </p:set>
                                    <p:anim calcmode="discrete" valueType="clr">
                                      <p:cBhvr override="childStyle">
                                        <p:cTn id="33" dur="80"/>
                                        <p:tgtEl>
                                          <p:spTgt spid="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6">
                                            <p:txEl>
                                              <p:pRg st="3" end="3"/>
                                            </p:txEl>
                                          </p:spTgt>
                                        </p:tgtEl>
                                        <p:attrNameLst>
                                          <p:attrName>fillcolor</p:attrName>
                                        </p:attrNameLst>
                                      </p:cBhvr>
                                      <p:tavLst>
                                        <p:tav tm="0">
                                          <p:val>
                                            <p:clrVal>
                                              <a:schemeClr val="accent2"/>
                                            </p:clrVal>
                                          </p:val>
                                        </p:tav>
                                        <p:tav tm="50000">
                                          <p:val>
                                            <p:clrVal>
                                              <a:schemeClr val="hlink"/>
                                            </p:clrVal>
                                          </p:val>
                                        </p:tav>
                                      </p:tavLst>
                                    </p:anim>
                                    <p:set>
                                      <p:cBhvr>
                                        <p:cTn id="35" dur="80"/>
                                        <p:tgtEl>
                                          <p:spTgt spid="6">
                                            <p:txEl>
                                              <p:pRg st="3" end="3"/>
                                            </p:txEl>
                                          </p:spTgt>
                                        </p:tgtEl>
                                        <p:attrNameLst>
                                          <p:attrName>fill.type</p:attrName>
                                        </p:attrNameLst>
                                      </p:cBhvr>
                                      <p:to>
                                        <p:strVal val="solid"/>
                                      </p:to>
                                    </p:set>
                                  </p:childTnLst>
                                </p:cTn>
                              </p:par>
                            </p:childTnLst>
                          </p:cTn>
                        </p:par>
                      </p:childTnLst>
                    </p:cTn>
                  </p:par>
                  <p:par>
                    <p:cTn id="36" fill="hold">
                      <p:stCondLst>
                        <p:cond delay="indefinite"/>
                      </p:stCondLst>
                      <p:childTnLst>
                        <p:par>
                          <p:cTn id="37" fill="hold">
                            <p:stCondLst>
                              <p:cond delay="0"/>
                            </p:stCondLst>
                            <p:childTnLst>
                              <p:par>
                                <p:cTn id="38" presetID="27" presetClass="entr" presetSubtype="0" fill="hold" nodeType="clickEffect">
                                  <p:stCondLst>
                                    <p:cond delay="0"/>
                                  </p:stCondLst>
                                  <p:iterate type="lt">
                                    <p:tmPct val="50000"/>
                                  </p:iterate>
                                  <p:childTnLst>
                                    <p:set>
                                      <p:cBhvr>
                                        <p:cTn id="39" dur="1" fill="hold">
                                          <p:stCondLst>
                                            <p:cond delay="0"/>
                                          </p:stCondLst>
                                        </p:cTn>
                                        <p:tgtEl>
                                          <p:spTgt spid="6">
                                            <p:txEl>
                                              <p:pRg st="4" end="4"/>
                                            </p:txEl>
                                          </p:spTgt>
                                        </p:tgtEl>
                                        <p:attrNameLst>
                                          <p:attrName>style.visibility</p:attrName>
                                        </p:attrNameLst>
                                      </p:cBhvr>
                                      <p:to>
                                        <p:strVal val="visible"/>
                                      </p:to>
                                    </p:set>
                                    <p:anim calcmode="discrete" valueType="clr">
                                      <p:cBhvr override="childStyle">
                                        <p:cTn id="40" dur="80"/>
                                        <p:tgtEl>
                                          <p:spTgt spid="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6">
                                            <p:txEl>
                                              <p:pRg st="4" end="4"/>
                                            </p:txEl>
                                          </p:spTgt>
                                        </p:tgtEl>
                                        <p:attrNameLst>
                                          <p:attrName>fillcolor</p:attrName>
                                        </p:attrNameLst>
                                      </p:cBhvr>
                                      <p:tavLst>
                                        <p:tav tm="0">
                                          <p:val>
                                            <p:clrVal>
                                              <a:schemeClr val="accent2"/>
                                            </p:clrVal>
                                          </p:val>
                                        </p:tav>
                                        <p:tav tm="50000">
                                          <p:val>
                                            <p:clrVal>
                                              <a:schemeClr val="hlink"/>
                                            </p:clrVal>
                                          </p:val>
                                        </p:tav>
                                      </p:tavLst>
                                    </p:anim>
                                    <p:set>
                                      <p:cBhvr>
                                        <p:cTn id="42" dur="80"/>
                                        <p:tgtEl>
                                          <p:spTgt spid="6">
                                            <p:txEl>
                                              <p:pRg st="4" end="4"/>
                                            </p:txEl>
                                          </p:spTgt>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27" presetClass="entr" presetSubtype="0" fill="hold" nodeType="clickEffect">
                                  <p:stCondLst>
                                    <p:cond delay="0"/>
                                  </p:stCondLst>
                                  <p:iterate type="lt">
                                    <p:tmPct val="50000"/>
                                  </p:iterate>
                                  <p:childTnLst>
                                    <p:set>
                                      <p:cBhvr>
                                        <p:cTn id="46" dur="1" fill="hold">
                                          <p:stCondLst>
                                            <p:cond delay="0"/>
                                          </p:stCondLst>
                                        </p:cTn>
                                        <p:tgtEl>
                                          <p:spTgt spid="6">
                                            <p:txEl>
                                              <p:pRg st="5" end="5"/>
                                            </p:txEl>
                                          </p:spTgt>
                                        </p:tgtEl>
                                        <p:attrNameLst>
                                          <p:attrName>style.visibility</p:attrName>
                                        </p:attrNameLst>
                                      </p:cBhvr>
                                      <p:to>
                                        <p:strVal val="visible"/>
                                      </p:to>
                                    </p:set>
                                    <p:anim calcmode="discrete" valueType="clr">
                                      <p:cBhvr override="childStyle">
                                        <p:cTn id="47" dur="80"/>
                                        <p:tgtEl>
                                          <p:spTgt spid="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6">
                                            <p:txEl>
                                              <p:pRg st="5" end="5"/>
                                            </p:txEl>
                                          </p:spTgt>
                                        </p:tgtEl>
                                        <p:attrNameLst>
                                          <p:attrName>fillcolor</p:attrName>
                                        </p:attrNameLst>
                                      </p:cBhvr>
                                      <p:tavLst>
                                        <p:tav tm="0">
                                          <p:val>
                                            <p:clrVal>
                                              <a:schemeClr val="accent2"/>
                                            </p:clrVal>
                                          </p:val>
                                        </p:tav>
                                        <p:tav tm="50000">
                                          <p:val>
                                            <p:clrVal>
                                              <a:schemeClr val="hlink"/>
                                            </p:clrVal>
                                          </p:val>
                                        </p:tav>
                                      </p:tavLst>
                                    </p:anim>
                                    <p:set>
                                      <p:cBhvr>
                                        <p:cTn id="49" dur="80"/>
                                        <p:tgtEl>
                                          <p:spTgt spid="6">
                                            <p:txEl>
                                              <p:pRg st="5" end="5"/>
                                            </p:txEl>
                                          </p:spTgt>
                                        </p:tgtEl>
                                        <p:attrNameLst>
                                          <p:attrName>fill.type</p:attrName>
                                        </p:attrNameLst>
                                      </p:cBhvr>
                                      <p:to>
                                        <p:strVal val="solid"/>
                                      </p:to>
                                    </p:set>
                                  </p:childTnLst>
                                </p:cTn>
                              </p:par>
                            </p:childTnLst>
                          </p:cTn>
                        </p:par>
                      </p:childTnLst>
                    </p:cTn>
                  </p:par>
                  <p:par>
                    <p:cTn id="50" fill="hold">
                      <p:stCondLst>
                        <p:cond delay="indefinite"/>
                      </p:stCondLst>
                      <p:childTnLst>
                        <p:par>
                          <p:cTn id="51" fill="hold">
                            <p:stCondLst>
                              <p:cond delay="0"/>
                            </p:stCondLst>
                            <p:childTnLst>
                              <p:par>
                                <p:cTn id="52" presetID="27" presetClass="entr" presetSubtype="0" fill="hold" nodeType="clickEffect">
                                  <p:stCondLst>
                                    <p:cond delay="0"/>
                                  </p:stCondLst>
                                  <p:iterate type="lt">
                                    <p:tmPct val="50000"/>
                                  </p:iterate>
                                  <p:childTnLst>
                                    <p:set>
                                      <p:cBhvr>
                                        <p:cTn id="53" dur="1" fill="hold">
                                          <p:stCondLst>
                                            <p:cond delay="0"/>
                                          </p:stCondLst>
                                        </p:cTn>
                                        <p:tgtEl>
                                          <p:spTgt spid="6">
                                            <p:txEl>
                                              <p:pRg st="6" end="6"/>
                                            </p:txEl>
                                          </p:spTgt>
                                        </p:tgtEl>
                                        <p:attrNameLst>
                                          <p:attrName>style.visibility</p:attrName>
                                        </p:attrNameLst>
                                      </p:cBhvr>
                                      <p:to>
                                        <p:strVal val="visible"/>
                                      </p:to>
                                    </p:set>
                                    <p:anim calcmode="discrete" valueType="clr">
                                      <p:cBhvr override="childStyle">
                                        <p:cTn id="54" dur="80"/>
                                        <p:tgtEl>
                                          <p:spTgt spid="6">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5" dur="80"/>
                                        <p:tgtEl>
                                          <p:spTgt spid="6">
                                            <p:txEl>
                                              <p:pRg st="6" end="6"/>
                                            </p:txEl>
                                          </p:spTgt>
                                        </p:tgtEl>
                                        <p:attrNameLst>
                                          <p:attrName>fillcolor</p:attrName>
                                        </p:attrNameLst>
                                      </p:cBhvr>
                                      <p:tavLst>
                                        <p:tav tm="0">
                                          <p:val>
                                            <p:clrVal>
                                              <a:schemeClr val="accent2"/>
                                            </p:clrVal>
                                          </p:val>
                                        </p:tav>
                                        <p:tav tm="50000">
                                          <p:val>
                                            <p:clrVal>
                                              <a:schemeClr val="hlink"/>
                                            </p:clrVal>
                                          </p:val>
                                        </p:tav>
                                      </p:tavLst>
                                    </p:anim>
                                    <p:set>
                                      <p:cBhvr>
                                        <p:cTn id="56" dur="80"/>
                                        <p:tgtEl>
                                          <p:spTgt spid="6">
                                            <p:txEl>
                                              <p:pRg st="6" end="6"/>
                                            </p:txEl>
                                          </p:spTgt>
                                        </p:tgtEl>
                                        <p:attrNameLst>
                                          <p:attrName>fill.type</p:attrName>
                                        </p:attrNameLst>
                                      </p:cBhvr>
                                      <p:to>
                                        <p:strVal val="solid"/>
                                      </p:to>
                                    </p:set>
                                  </p:childTnLst>
                                </p:cTn>
                              </p:par>
                            </p:childTnLst>
                          </p:cTn>
                        </p:par>
                      </p:childTnLst>
                    </p:cTn>
                  </p:par>
                  <p:par>
                    <p:cTn id="57" fill="hold">
                      <p:stCondLst>
                        <p:cond delay="indefinite"/>
                      </p:stCondLst>
                      <p:childTnLst>
                        <p:par>
                          <p:cTn id="58" fill="hold">
                            <p:stCondLst>
                              <p:cond delay="0"/>
                            </p:stCondLst>
                            <p:childTnLst>
                              <p:par>
                                <p:cTn id="59" presetID="27" presetClass="entr" presetSubtype="0" fill="hold" nodeType="clickEffect">
                                  <p:stCondLst>
                                    <p:cond delay="0"/>
                                  </p:stCondLst>
                                  <p:iterate type="lt">
                                    <p:tmPct val="50000"/>
                                  </p:iterate>
                                  <p:childTnLst>
                                    <p:set>
                                      <p:cBhvr>
                                        <p:cTn id="60" dur="1" fill="hold">
                                          <p:stCondLst>
                                            <p:cond delay="0"/>
                                          </p:stCondLst>
                                        </p:cTn>
                                        <p:tgtEl>
                                          <p:spTgt spid="6">
                                            <p:txEl>
                                              <p:pRg st="7" end="7"/>
                                            </p:txEl>
                                          </p:spTgt>
                                        </p:tgtEl>
                                        <p:attrNameLst>
                                          <p:attrName>style.visibility</p:attrName>
                                        </p:attrNameLst>
                                      </p:cBhvr>
                                      <p:to>
                                        <p:strVal val="visible"/>
                                      </p:to>
                                    </p:set>
                                    <p:anim calcmode="discrete" valueType="clr">
                                      <p:cBhvr override="childStyle">
                                        <p:cTn id="61" dur="80"/>
                                        <p:tgtEl>
                                          <p:spTgt spid="6">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2" dur="80"/>
                                        <p:tgtEl>
                                          <p:spTgt spid="6">
                                            <p:txEl>
                                              <p:pRg st="7" end="7"/>
                                            </p:txEl>
                                          </p:spTgt>
                                        </p:tgtEl>
                                        <p:attrNameLst>
                                          <p:attrName>fillcolor</p:attrName>
                                        </p:attrNameLst>
                                      </p:cBhvr>
                                      <p:tavLst>
                                        <p:tav tm="0">
                                          <p:val>
                                            <p:clrVal>
                                              <a:schemeClr val="accent2"/>
                                            </p:clrVal>
                                          </p:val>
                                        </p:tav>
                                        <p:tav tm="50000">
                                          <p:val>
                                            <p:clrVal>
                                              <a:schemeClr val="hlink"/>
                                            </p:clrVal>
                                          </p:val>
                                        </p:tav>
                                      </p:tavLst>
                                    </p:anim>
                                    <p:set>
                                      <p:cBhvr>
                                        <p:cTn id="63" dur="80"/>
                                        <p:tgtEl>
                                          <p:spTgt spid="6">
                                            <p:txEl>
                                              <p:pRg st="7" end="7"/>
                                            </p:txEl>
                                          </p:spTgt>
                                        </p:tgtEl>
                                        <p:attrNameLst>
                                          <p:attrName>fill.type</p:attrName>
                                        </p:attrNameLst>
                                      </p:cBhvr>
                                      <p:to>
                                        <p:strVal val="solid"/>
                                      </p:to>
                                    </p:set>
                                  </p:childTnLst>
                                </p:cTn>
                              </p:par>
                            </p:childTnLst>
                          </p:cTn>
                        </p:par>
                      </p:childTnLst>
                    </p:cTn>
                  </p:par>
                  <p:par>
                    <p:cTn id="64" fill="hold">
                      <p:stCondLst>
                        <p:cond delay="indefinite"/>
                      </p:stCondLst>
                      <p:childTnLst>
                        <p:par>
                          <p:cTn id="65" fill="hold">
                            <p:stCondLst>
                              <p:cond delay="0"/>
                            </p:stCondLst>
                            <p:childTnLst>
                              <p:par>
                                <p:cTn id="66" presetID="27" presetClass="entr" presetSubtype="0" fill="hold" nodeType="clickEffect">
                                  <p:stCondLst>
                                    <p:cond delay="0"/>
                                  </p:stCondLst>
                                  <p:iterate type="lt">
                                    <p:tmPct val="50000"/>
                                  </p:iterate>
                                  <p:childTnLst>
                                    <p:set>
                                      <p:cBhvr>
                                        <p:cTn id="67" dur="1" fill="hold">
                                          <p:stCondLst>
                                            <p:cond delay="0"/>
                                          </p:stCondLst>
                                        </p:cTn>
                                        <p:tgtEl>
                                          <p:spTgt spid="6">
                                            <p:txEl>
                                              <p:pRg st="8" end="8"/>
                                            </p:txEl>
                                          </p:spTgt>
                                        </p:tgtEl>
                                        <p:attrNameLst>
                                          <p:attrName>style.visibility</p:attrName>
                                        </p:attrNameLst>
                                      </p:cBhvr>
                                      <p:to>
                                        <p:strVal val="visible"/>
                                      </p:to>
                                    </p:set>
                                    <p:anim calcmode="discrete" valueType="clr">
                                      <p:cBhvr override="childStyle">
                                        <p:cTn id="68" dur="80"/>
                                        <p:tgtEl>
                                          <p:spTgt spid="6">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9" dur="80"/>
                                        <p:tgtEl>
                                          <p:spTgt spid="6">
                                            <p:txEl>
                                              <p:pRg st="8" end="8"/>
                                            </p:txEl>
                                          </p:spTgt>
                                        </p:tgtEl>
                                        <p:attrNameLst>
                                          <p:attrName>fillcolor</p:attrName>
                                        </p:attrNameLst>
                                      </p:cBhvr>
                                      <p:tavLst>
                                        <p:tav tm="0">
                                          <p:val>
                                            <p:clrVal>
                                              <a:schemeClr val="accent2"/>
                                            </p:clrVal>
                                          </p:val>
                                        </p:tav>
                                        <p:tav tm="50000">
                                          <p:val>
                                            <p:clrVal>
                                              <a:schemeClr val="hlink"/>
                                            </p:clrVal>
                                          </p:val>
                                        </p:tav>
                                      </p:tavLst>
                                    </p:anim>
                                    <p:set>
                                      <p:cBhvr>
                                        <p:cTn id="70" dur="80"/>
                                        <p:tgtEl>
                                          <p:spTgt spid="6">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586AAD1D-FAC8-029D-05B3-D158C0439D56}"/>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83C0E22C-87BC-2621-64FE-53439B79B0AC}"/>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BBB8996A-193F-FE61-C29D-6212AF89CA9D}"/>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Text Box 5">
            <a:extLst>
              <a:ext uri="{FF2B5EF4-FFF2-40B4-BE49-F238E27FC236}">
                <a16:creationId xmlns:a16="http://schemas.microsoft.com/office/drawing/2014/main" id="{7337D098-8862-A256-5C3D-D9EAFADFA86A}"/>
              </a:ext>
            </a:extLst>
          </p:cNvPr>
          <p:cNvSpPr txBox="1">
            <a:spLocks noChangeArrowheads="1"/>
          </p:cNvSpPr>
          <p:nvPr/>
        </p:nvSpPr>
        <p:spPr bwMode="auto">
          <a:xfrm>
            <a:off x="1575317" y="730445"/>
            <a:ext cx="8715375" cy="584200"/>
          </a:xfrm>
          <a:prstGeom prst="rect">
            <a:avLst/>
          </a:prstGeom>
          <a:noFill/>
          <a:ln w="9525">
            <a:noFill/>
            <a:miter lim="800000"/>
            <a:headEnd/>
            <a:tailEnd/>
          </a:ln>
        </p:spPr>
        <p:txBody>
          <a:bodyPr>
            <a:spAutoFit/>
          </a:bodyPr>
          <a:lstStyle/>
          <a:p>
            <a:pPr algn="ctr" eaLnBrk="1" hangingPunct="1">
              <a:defRPr/>
            </a:pPr>
            <a:r>
              <a:rPr lang="it-IT" sz="3200" b="1" dirty="0">
                <a:solidFill>
                  <a:srgbClr val="000000"/>
                </a:solidFill>
                <a:latin typeface="+mn-lt"/>
              </a:rPr>
              <a:t>CHECK LIST CONTRATTO</a:t>
            </a:r>
          </a:p>
        </p:txBody>
      </p:sp>
      <p:sp>
        <p:nvSpPr>
          <p:cNvPr id="6" name="Rettangolo 5">
            <a:extLst>
              <a:ext uri="{FF2B5EF4-FFF2-40B4-BE49-F238E27FC236}">
                <a16:creationId xmlns:a16="http://schemas.microsoft.com/office/drawing/2014/main" id="{82BCBC5D-0009-0E9F-089B-F96D882C000D}"/>
              </a:ext>
            </a:extLst>
          </p:cNvPr>
          <p:cNvSpPr/>
          <p:nvPr/>
        </p:nvSpPr>
        <p:spPr>
          <a:xfrm>
            <a:off x="727658" y="1241393"/>
            <a:ext cx="7920038" cy="4524375"/>
          </a:xfrm>
          <a:prstGeom prst="rect">
            <a:avLst/>
          </a:prstGeom>
        </p:spPr>
        <p:txBody>
          <a:bodyPr>
            <a:spAutoFit/>
          </a:bodyPr>
          <a:lstStyle/>
          <a:p>
            <a:pPr marL="457200" indent="-457200" eaLnBrk="1" hangingPunct="1">
              <a:buFont typeface="Arial" panose="020B0604020202020204" pitchFamily="34" charset="0"/>
              <a:buChar char="•"/>
              <a:defRPr/>
            </a:pPr>
            <a:r>
              <a:rPr lang="it-IT" sz="3200" dirty="0">
                <a:latin typeface="+mn-lt"/>
              </a:rPr>
              <a:t>Indicatori di perfomance (KPI)</a:t>
            </a:r>
          </a:p>
          <a:p>
            <a:pPr marL="457200" indent="-457200" eaLnBrk="1" hangingPunct="1">
              <a:buFont typeface="Arial" panose="020B0604020202020204" pitchFamily="34" charset="0"/>
              <a:buChar char="•"/>
              <a:defRPr/>
            </a:pPr>
            <a:r>
              <a:rPr lang="it-IT" sz="3200" dirty="0">
                <a:latin typeface="+mn-lt"/>
              </a:rPr>
              <a:t>Liability</a:t>
            </a:r>
          </a:p>
          <a:p>
            <a:pPr marL="457200" indent="-457200" eaLnBrk="1" hangingPunct="1">
              <a:buFont typeface="Arial" panose="020B0604020202020204" pitchFamily="34" charset="0"/>
              <a:buChar char="•"/>
              <a:defRPr/>
            </a:pPr>
            <a:r>
              <a:rPr lang="it-IT" sz="3200" dirty="0" err="1">
                <a:latin typeface="+mn-lt"/>
              </a:rPr>
              <a:t>Severability</a:t>
            </a:r>
            <a:endParaRPr lang="it-IT" sz="3200" dirty="0">
              <a:latin typeface="+mn-lt"/>
            </a:endParaRPr>
          </a:p>
          <a:p>
            <a:pPr marL="457200" indent="-457200" eaLnBrk="1" hangingPunct="1">
              <a:buFont typeface="Arial" panose="020B0604020202020204" pitchFamily="34" charset="0"/>
              <a:buChar char="•"/>
              <a:defRPr/>
            </a:pPr>
            <a:r>
              <a:rPr lang="it-IT" sz="3200" dirty="0">
                <a:latin typeface="+mn-lt"/>
              </a:rPr>
              <a:t>Modalità di comunicazione</a:t>
            </a:r>
          </a:p>
          <a:p>
            <a:pPr marL="457200" indent="-457200" eaLnBrk="1" hangingPunct="1">
              <a:buFont typeface="Arial" panose="020B0604020202020204" pitchFamily="34" charset="0"/>
              <a:buChar char="•"/>
              <a:defRPr/>
            </a:pPr>
            <a:r>
              <a:rPr lang="it-IT" sz="3200" dirty="0">
                <a:latin typeface="+mn-lt"/>
              </a:rPr>
              <a:t>Procedure di emergenza (*)</a:t>
            </a:r>
          </a:p>
          <a:p>
            <a:pPr marL="457200" indent="-457200" eaLnBrk="1" hangingPunct="1">
              <a:buFont typeface="Arial" panose="020B0604020202020204" pitchFamily="34" charset="0"/>
              <a:buChar char="•"/>
              <a:defRPr/>
            </a:pPr>
            <a:r>
              <a:rPr lang="it-IT" sz="3200" dirty="0">
                <a:latin typeface="+mn-lt"/>
              </a:rPr>
              <a:t>Allegati</a:t>
            </a:r>
          </a:p>
          <a:p>
            <a:pPr marL="457200" indent="-457200" eaLnBrk="1" hangingPunct="1">
              <a:buFont typeface="Arial" panose="020B0604020202020204" pitchFamily="34" charset="0"/>
              <a:buChar char="•"/>
              <a:defRPr/>
            </a:pPr>
            <a:r>
              <a:rPr lang="it-IT" sz="3200" dirty="0">
                <a:latin typeface="+mn-lt"/>
              </a:rPr>
              <a:t>Legge/i di riferimento (*)</a:t>
            </a:r>
          </a:p>
          <a:p>
            <a:pPr marL="457200" indent="-457200" eaLnBrk="1" hangingPunct="1">
              <a:buFont typeface="Arial" panose="020B0604020202020204" pitchFamily="34" charset="0"/>
              <a:buChar char="•"/>
              <a:defRPr/>
            </a:pPr>
            <a:r>
              <a:rPr lang="it-IT" sz="3200" dirty="0">
                <a:latin typeface="+mn-lt"/>
              </a:rPr>
              <a:t>Clausola compromissoria / Arbitrato</a:t>
            </a:r>
          </a:p>
          <a:p>
            <a:pPr marL="457200" indent="-457200" eaLnBrk="1" hangingPunct="1">
              <a:buFont typeface="Arial" panose="020B0604020202020204" pitchFamily="34" charset="0"/>
              <a:buChar char="•"/>
              <a:defRPr/>
            </a:pPr>
            <a:r>
              <a:rPr lang="it-IT" sz="3200" dirty="0">
                <a:latin typeface="+mn-lt"/>
              </a:rPr>
              <a:t>Foro competente</a:t>
            </a:r>
          </a:p>
        </p:txBody>
      </p:sp>
    </p:spTree>
    <p:extLst>
      <p:ext uri="{BB962C8B-B14F-4D97-AF65-F5344CB8AC3E}">
        <p14:creationId xmlns:p14="http://schemas.microsoft.com/office/powerpoint/2010/main" val="73852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nodeType="clickEffect">
                                  <p:stCondLst>
                                    <p:cond delay="0"/>
                                  </p:stCondLst>
                                  <p:iterate type="lt">
                                    <p:tmPct val="50000"/>
                                  </p:iterate>
                                  <p:childTnLst>
                                    <p:set>
                                      <p:cBhvr>
                                        <p:cTn id="11"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12"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6">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nodeType="clickEffect">
                                  <p:stCondLst>
                                    <p:cond delay="0"/>
                                  </p:stCondLst>
                                  <p:iterate type="lt">
                                    <p:tmPct val="50000"/>
                                  </p:iterate>
                                  <p:childTnLst>
                                    <p:set>
                                      <p:cBhvr>
                                        <p:cTn id="18" dur="1" fill="hold">
                                          <p:stCondLst>
                                            <p:cond delay="0"/>
                                          </p:stCondLst>
                                        </p:cTn>
                                        <p:tgtEl>
                                          <p:spTgt spid="6">
                                            <p:txEl>
                                              <p:pRg st="1" end="1"/>
                                            </p:txEl>
                                          </p:spTgt>
                                        </p:tgtEl>
                                        <p:attrNameLst>
                                          <p:attrName>style.visibility</p:attrName>
                                        </p:attrNameLst>
                                      </p:cBhvr>
                                      <p:to>
                                        <p:strVal val="visible"/>
                                      </p:to>
                                    </p:set>
                                    <p:anim calcmode="discrete" valueType="clr">
                                      <p:cBhvr override="childStyle">
                                        <p:cTn id="19" dur="80"/>
                                        <p:tgtEl>
                                          <p:spTgt spid="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
                                            <p:txEl>
                                              <p:pRg st="1" end="1"/>
                                            </p:txEl>
                                          </p:spTgt>
                                        </p:tgtEl>
                                        <p:attrNameLst>
                                          <p:attrName>fillcolor</p:attrName>
                                        </p:attrNameLst>
                                      </p:cBhvr>
                                      <p:tavLst>
                                        <p:tav tm="0">
                                          <p:val>
                                            <p:clrVal>
                                              <a:schemeClr val="accent2"/>
                                            </p:clrVal>
                                          </p:val>
                                        </p:tav>
                                        <p:tav tm="50000">
                                          <p:val>
                                            <p:clrVal>
                                              <a:schemeClr val="hlink"/>
                                            </p:clrVal>
                                          </p:val>
                                        </p:tav>
                                      </p:tavLst>
                                    </p:anim>
                                    <p:set>
                                      <p:cBhvr>
                                        <p:cTn id="21" dur="80"/>
                                        <p:tgtEl>
                                          <p:spTgt spid="6">
                                            <p:txEl>
                                              <p:pRg st="1" end="1"/>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nodeType="clickEffect">
                                  <p:stCondLst>
                                    <p:cond delay="0"/>
                                  </p:stCondLst>
                                  <p:iterate type="lt">
                                    <p:tmPct val="50000"/>
                                  </p:iterate>
                                  <p:childTnLst>
                                    <p:set>
                                      <p:cBhvr>
                                        <p:cTn id="25" dur="1" fill="hold">
                                          <p:stCondLst>
                                            <p:cond delay="0"/>
                                          </p:stCondLst>
                                        </p:cTn>
                                        <p:tgtEl>
                                          <p:spTgt spid="6">
                                            <p:txEl>
                                              <p:pRg st="2" end="2"/>
                                            </p:txEl>
                                          </p:spTgt>
                                        </p:tgtEl>
                                        <p:attrNameLst>
                                          <p:attrName>style.visibility</p:attrName>
                                        </p:attrNameLst>
                                      </p:cBhvr>
                                      <p:to>
                                        <p:strVal val="visible"/>
                                      </p:to>
                                    </p:set>
                                    <p:anim calcmode="discrete" valueType="clr">
                                      <p:cBhvr override="childStyle">
                                        <p:cTn id="26" dur="80"/>
                                        <p:tgtEl>
                                          <p:spTgt spid="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6">
                                            <p:txEl>
                                              <p:pRg st="2" end="2"/>
                                            </p:txEl>
                                          </p:spTgt>
                                        </p:tgtEl>
                                        <p:attrNameLst>
                                          <p:attrName>fillcolor</p:attrName>
                                        </p:attrNameLst>
                                      </p:cBhvr>
                                      <p:tavLst>
                                        <p:tav tm="0">
                                          <p:val>
                                            <p:clrVal>
                                              <a:schemeClr val="accent2"/>
                                            </p:clrVal>
                                          </p:val>
                                        </p:tav>
                                        <p:tav tm="50000">
                                          <p:val>
                                            <p:clrVal>
                                              <a:schemeClr val="hlink"/>
                                            </p:clrVal>
                                          </p:val>
                                        </p:tav>
                                      </p:tavLst>
                                    </p:anim>
                                    <p:set>
                                      <p:cBhvr>
                                        <p:cTn id="28" dur="80"/>
                                        <p:tgtEl>
                                          <p:spTgt spid="6">
                                            <p:txEl>
                                              <p:pRg st="2" end="2"/>
                                            </p:txEl>
                                          </p:spTgt>
                                        </p:tgtEl>
                                        <p:attrNameLst>
                                          <p:attrName>fill.type</p:attrName>
                                        </p:attrNameLst>
                                      </p:cBhvr>
                                      <p:to>
                                        <p:strVal val="solid"/>
                                      </p:to>
                                    </p:set>
                                  </p:childTnLst>
                                </p:cTn>
                              </p:par>
                            </p:childTnLst>
                          </p:cTn>
                        </p:par>
                      </p:childTnLst>
                    </p:cTn>
                  </p:par>
                  <p:par>
                    <p:cTn id="29" fill="hold">
                      <p:stCondLst>
                        <p:cond delay="indefinite"/>
                      </p:stCondLst>
                      <p:childTnLst>
                        <p:par>
                          <p:cTn id="30" fill="hold">
                            <p:stCondLst>
                              <p:cond delay="0"/>
                            </p:stCondLst>
                            <p:childTnLst>
                              <p:par>
                                <p:cTn id="31" presetID="27" presetClass="entr" presetSubtype="0" fill="hold" nodeType="clickEffect">
                                  <p:stCondLst>
                                    <p:cond delay="0"/>
                                  </p:stCondLst>
                                  <p:iterate type="lt">
                                    <p:tmPct val="50000"/>
                                  </p:iterate>
                                  <p:childTnLst>
                                    <p:set>
                                      <p:cBhvr>
                                        <p:cTn id="32" dur="1" fill="hold">
                                          <p:stCondLst>
                                            <p:cond delay="0"/>
                                          </p:stCondLst>
                                        </p:cTn>
                                        <p:tgtEl>
                                          <p:spTgt spid="6">
                                            <p:txEl>
                                              <p:pRg st="3" end="3"/>
                                            </p:txEl>
                                          </p:spTgt>
                                        </p:tgtEl>
                                        <p:attrNameLst>
                                          <p:attrName>style.visibility</p:attrName>
                                        </p:attrNameLst>
                                      </p:cBhvr>
                                      <p:to>
                                        <p:strVal val="visible"/>
                                      </p:to>
                                    </p:set>
                                    <p:anim calcmode="discrete" valueType="clr">
                                      <p:cBhvr override="childStyle">
                                        <p:cTn id="33" dur="80"/>
                                        <p:tgtEl>
                                          <p:spTgt spid="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6">
                                            <p:txEl>
                                              <p:pRg st="3" end="3"/>
                                            </p:txEl>
                                          </p:spTgt>
                                        </p:tgtEl>
                                        <p:attrNameLst>
                                          <p:attrName>fillcolor</p:attrName>
                                        </p:attrNameLst>
                                      </p:cBhvr>
                                      <p:tavLst>
                                        <p:tav tm="0">
                                          <p:val>
                                            <p:clrVal>
                                              <a:schemeClr val="accent2"/>
                                            </p:clrVal>
                                          </p:val>
                                        </p:tav>
                                        <p:tav tm="50000">
                                          <p:val>
                                            <p:clrVal>
                                              <a:schemeClr val="hlink"/>
                                            </p:clrVal>
                                          </p:val>
                                        </p:tav>
                                      </p:tavLst>
                                    </p:anim>
                                    <p:set>
                                      <p:cBhvr>
                                        <p:cTn id="35" dur="80"/>
                                        <p:tgtEl>
                                          <p:spTgt spid="6">
                                            <p:txEl>
                                              <p:pRg st="3" end="3"/>
                                            </p:txEl>
                                          </p:spTgt>
                                        </p:tgtEl>
                                        <p:attrNameLst>
                                          <p:attrName>fill.type</p:attrName>
                                        </p:attrNameLst>
                                      </p:cBhvr>
                                      <p:to>
                                        <p:strVal val="solid"/>
                                      </p:to>
                                    </p:set>
                                  </p:childTnLst>
                                </p:cTn>
                              </p:par>
                            </p:childTnLst>
                          </p:cTn>
                        </p:par>
                      </p:childTnLst>
                    </p:cTn>
                  </p:par>
                  <p:par>
                    <p:cTn id="36" fill="hold">
                      <p:stCondLst>
                        <p:cond delay="indefinite"/>
                      </p:stCondLst>
                      <p:childTnLst>
                        <p:par>
                          <p:cTn id="37" fill="hold">
                            <p:stCondLst>
                              <p:cond delay="0"/>
                            </p:stCondLst>
                            <p:childTnLst>
                              <p:par>
                                <p:cTn id="38" presetID="27" presetClass="entr" presetSubtype="0" fill="hold" nodeType="clickEffect">
                                  <p:stCondLst>
                                    <p:cond delay="0"/>
                                  </p:stCondLst>
                                  <p:iterate type="lt">
                                    <p:tmPct val="50000"/>
                                  </p:iterate>
                                  <p:childTnLst>
                                    <p:set>
                                      <p:cBhvr>
                                        <p:cTn id="39" dur="1" fill="hold">
                                          <p:stCondLst>
                                            <p:cond delay="0"/>
                                          </p:stCondLst>
                                        </p:cTn>
                                        <p:tgtEl>
                                          <p:spTgt spid="6">
                                            <p:txEl>
                                              <p:pRg st="4" end="4"/>
                                            </p:txEl>
                                          </p:spTgt>
                                        </p:tgtEl>
                                        <p:attrNameLst>
                                          <p:attrName>style.visibility</p:attrName>
                                        </p:attrNameLst>
                                      </p:cBhvr>
                                      <p:to>
                                        <p:strVal val="visible"/>
                                      </p:to>
                                    </p:set>
                                    <p:anim calcmode="discrete" valueType="clr">
                                      <p:cBhvr override="childStyle">
                                        <p:cTn id="40" dur="80"/>
                                        <p:tgtEl>
                                          <p:spTgt spid="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6">
                                            <p:txEl>
                                              <p:pRg st="4" end="4"/>
                                            </p:txEl>
                                          </p:spTgt>
                                        </p:tgtEl>
                                        <p:attrNameLst>
                                          <p:attrName>fillcolor</p:attrName>
                                        </p:attrNameLst>
                                      </p:cBhvr>
                                      <p:tavLst>
                                        <p:tav tm="0">
                                          <p:val>
                                            <p:clrVal>
                                              <a:schemeClr val="accent2"/>
                                            </p:clrVal>
                                          </p:val>
                                        </p:tav>
                                        <p:tav tm="50000">
                                          <p:val>
                                            <p:clrVal>
                                              <a:schemeClr val="hlink"/>
                                            </p:clrVal>
                                          </p:val>
                                        </p:tav>
                                      </p:tavLst>
                                    </p:anim>
                                    <p:set>
                                      <p:cBhvr>
                                        <p:cTn id="42" dur="80"/>
                                        <p:tgtEl>
                                          <p:spTgt spid="6">
                                            <p:txEl>
                                              <p:pRg st="4" end="4"/>
                                            </p:txEl>
                                          </p:spTgt>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27" presetClass="entr" presetSubtype="0" fill="hold" nodeType="clickEffect">
                                  <p:stCondLst>
                                    <p:cond delay="0"/>
                                  </p:stCondLst>
                                  <p:iterate type="lt">
                                    <p:tmPct val="50000"/>
                                  </p:iterate>
                                  <p:childTnLst>
                                    <p:set>
                                      <p:cBhvr>
                                        <p:cTn id="46" dur="1" fill="hold">
                                          <p:stCondLst>
                                            <p:cond delay="0"/>
                                          </p:stCondLst>
                                        </p:cTn>
                                        <p:tgtEl>
                                          <p:spTgt spid="6">
                                            <p:txEl>
                                              <p:pRg st="5" end="5"/>
                                            </p:txEl>
                                          </p:spTgt>
                                        </p:tgtEl>
                                        <p:attrNameLst>
                                          <p:attrName>style.visibility</p:attrName>
                                        </p:attrNameLst>
                                      </p:cBhvr>
                                      <p:to>
                                        <p:strVal val="visible"/>
                                      </p:to>
                                    </p:set>
                                    <p:anim calcmode="discrete" valueType="clr">
                                      <p:cBhvr override="childStyle">
                                        <p:cTn id="47" dur="80"/>
                                        <p:tgtEl>
                                          <p:spTgt spid="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6">
                                            <p:txEl>
                                              <p:pRg st="5" end="5"/>
                                            </p:txEl>
                                          </p:spTgt>
                                        </p:tgtEl>
                                        <p:attrNameLst>
                                          <p:attrName>fillcolor</p:attrName>
                                        </p:attrNameLst>
                                      </p:cBhvr>
                                      <p:tavLst>
                                        <p:tav tm="0">
                                          <p:val>
                                            <p:clrVal>
                                              <a:schemeClr val="accent2"/>
                                            </p:clrVal>
                                          </p:val>
                                        </p:tav>
                                        <p:tav tm="50000">
                                          <p:val>
                                            <p:clrVal>
                                              <a:schemeClr val="hlink"/>
                                            </p:clrVal>
                                          </p:val>
                                        </p:tav>
                                      </p:tavLst>
                                    </p:anim>
                                    <p:set>
                                      <p:cBhvr>
                                        <p:cTn id="49" dur="80"/>
                                        <p:tgtEl>
                                          <p:spTgt spid="6">
                                            <p:txEl>
                                              <p:pRg st="5" end="5"/>
                                            </p:txEl>
                                          </p:spTgt>
                                        </p:tgtEl>
                                        <p:attrNameLst>
                                          <p:attrName>fill.type</p:attrName>
                                        </p:attrNameLst>
                                      </p:cBhvr>
                                      <p:to>
                                        <p:strVal val="solid"/>
                                      </p:to>
                                    </p:set>
                                  </p:childTnLst>
                                </p:cTn>
                              </p:par>
                            </p:childTnLst>
                          </p:cTn>
                        </p:par>
                      </p:childTnLst>
                    </p:cTn>
                  </p:par>
                  <p:par>
                    <p:cTn id="50" fill="hold">
                      <p:stCondLst>
                        <p:cond delay="indefinite"/>
                      </p:stCondLst>
                      <p:childTnLst>
                        <p:par>
                          <p:cTn id="51" fill="hold">
                            <p:stCondLst>
                              <p:cond delay="0"/>
                            </p:stCondLst>
                            <p:childTnLst>
                              <p:par>
                                <p:cTn id="52" presetID="27" presetClass="entr" presetSubtype="0" fill="hold" nodeType="clickEffect">
                                  <p:stCondLst>
                                    <p:cond delay="0"/>
                                  </p:stCondLst>
                                  <p:iterate type="lt">
                                    <p:tmPct val="50000"/>
                                  </p:iterate>
                                  <p:childTnLst>
                                    <p:set>
                                      <p:cBhvr>
                                        <p:cTn id="53" dur="1" fill="hold">
                                          <p:stCondLst>
                                            <p:cond delay="0"/>
                                          </p:stCondLst>
                                        </p:cTn>
                                        <p:tgtEl>
                                          <p:spTgt spid="6">
                                            <p:txEl>
                                              <p:pRg st="5" end="5"/>
                                            </p:txEl>
                                          </p:spTgt>
                                        </p:tgtEl>
                                        <p:attrNameLst>
                                          <p:attrName>style.visibility</p:attrName>
                                        </p:attrNameLst>
                                      </p:cBhvr>
                                      <p:to>
                                        <p:strVal val="visible"/>
                                      </p:to>
                                    </p:set>
                                    <p:anim calcmode="discrete" valueType="clr">
                                      <p:cBhvr override="childStyle">
                                        <p:cTn id="54" dur="80"/>
                                        <p:tgtEl>
                                          <p:spTgt spid="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5" dur="80"/>
                                        <p:tgtEl>
                                          <p:spTgt spid="6">
                                            <p:txEl>
                                              <p:pRg st="5" end="5"/>
                                            </p:txEl>
                                          </p:spTgt>
                                        </p:tgtEl>
                                        <p:attrNameLst>
                                          <p:attrName>fillcolor</p:attrName>
                                        </p:attrNameLst>
                                      </p:cBhvr>
                                      <p:tavLst>
                                        <p:tav tm="0">
                                          <p:val>
                                            <p:clrVal>
                                              <a:schemeClr val="accent2"/>
                                            </p:clrVal>
                                          </p:val>
                                        </p:tav>
                                        <p:tav tm="50000">
                                          <p:val>
                                            <p:clrVal>
                                              <a:schemeClr val="hlink"/>
                                            </p:clrVal>
                                          </p:val>
                                        </p:tav>
                                      </p:tavLst>
                                    </p:anim>
                                    <p:set>
                                      <p:cBhvr>
                                        <p:cTn id="56" dur="80"/>
                                        <p:tgtEl>
                                          <p:spTgt spid="6">
                                            <p:txEl>
                                              <p:pRg st="5" end="5"/>
                                            </p:txEl>
                                          </p:spTgt>
                                        </p:tgtEl>
                                        <p:attrNameLst>
                                          <p:attrName>fill.type</p:attrName>
                                        </p:attrNameLst>
                                      </p:cBhvr>
                                      <p:to>
                                        <p:strVal val="solid"/>
                                      </p:to>
                                    </p:set>
                                  </p:childTnLst>
                                </p:cTn>
                              </p:par>
                              <p:par>
                                <p:cTn id="57" presetID="27" presetClass="entr" presetSubtype="0" fill="hold" nodeType="withEffect">
                                  <p:stCondLst>
                                    <p:cond delay="0"/>
                                  </p:stCondLst>
                                  <p:iterate type="lt">
                                    <p:tmPct val="50000"/>
                                  </p:iterate>
                                  <p:childTnLst>
                                    <p:set>
                                      <p:cBhvr>
                                        <p:cTn id="58" dur="1" fill="hold">
                                          <p:stCondLst>
                                            <p:cond delay="0"/>
                                          </p:stCondLst>
                                        </p:cTn>
                                        <p:tgtEl>
                                          <p:spTgt spid="6">
                                            <p:txEl>
                                              <p:pRg st="6" end="6"/>
                                            </p:txEl>
                                          </p:spTgt>
                                        </p:tgtEl>
                                        <p:attrNameLst>
                                          <p:attrName>style.visibility</p:attrName>
                                        </p:attrNameLst>
                                      </p:cBhvr>
                                      <p:to>
                                        <p:strVal val="visible"/>
                                      </p:to>
                                    </p:set>
                                    <p:anim calcmode="discrete" valueType="clr">
                                      <p:cBhvr override="childStyle">
                                        <p:cTn id="59" dur="80"/>
                                        <p:tgtEl>
                                          <p:spTgt spid="6">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0" dur="80"/>
                                        <p:tgtEl>
                                          <p:spTgt spid="6">
                                            <p:txEl>
                                              <p:pRg st="6" end="6"/>
                                            </p:txEl>
                                          </p:spTgt>
                                        </p:tgtEl>
                                        <p:attrNameLst>
                                          <p:attrName>fillcolor</p:attrName>
                                        </p:attrNameLst>
                                      </p:cBhvr>
                                      <p:tavLst>
                                        <p:tav tm="0">
                                          <p:val>
                                            <p:clrVal>
                                              <a:schemeClr val="accent2"/>
                                            </p:clrVal>
                                          </p:val>
                                        </p:tav>
                                        <p:tav tm="50000">
                                          <p:val>
                                            <p:clrVal>
                                              <a:schemeClr val="hlink"/>
                                            </p:clrVal>
                                          </p:val>
                                        </p:tav>
                                      </p:tavLst>
                                    </p:anim>
                                    <p:set>
                                      <p:cBhvr>
                                        <p:cTn id="61" dur="80"/>
                                        <p:tgtEl>
                                          <p:spTgt spid="6">
                                            <p:txEl>
                                              <p:pRg st="6" end="6"/>
                                            </p:txEl>
                                          </p:spTgt>
                                        </p:tgtEl>
                                        <p:attrNameLst>
                                          <p:attrName>fill.type</p:attrName>
                                        </p:attrNameLst>
                                      </p:cBhvr>
                                      <p:to>
                                        <p:strVal val="solid"/>
                                      </p:to>
                                    </p:set>
                                  </p:childTnLst>
                                </p:cTn>
                              </p:par>
                            </p:childTnLst>
                          </p:cTn>
                        </p:par>
                      </p:childTnLst>
                    </p:cTn>
                  </p:par>
                  <p:par>
                    <p:cTn id="62" fill="hold">
                      <p:stCondLst>
                        <p:cond delay="indefinite"/>
                      </p:stCondLst>
                      <p:childTnLst>
                        <p:par>
                          <p:cTn id="63" fill="hold">
                            <p:stCondLst>
                              <p:cond delay="0"/>
                            </p:stCondLst>
                            <p:childTnLst>
                              <p:par>
                                <p:cTn id="64" presetID="27" presetClass="entr" presetSubtype="0" fill="hold" nodeType="clickEffect">
                                  <p:stCondLst>
                                    <p:cond delay="0"/>
                                  </p:stCondLst>
                                  <p:iterate type="lt">
                                    <p:tmPct val="50000"/>
                                  </p:iterate>
                                  <p:childTnLst>
                                    <p:set>
                                      <p:cBhvr>
                                        <p:cTn id="65" dur="1" fill="hold">
                                          <p:stCondLst>
                                            <p:cond delay="0"/>
                                          </p:stCondLst>
                                        </p:cTn>
                                        <p:tgtEl>
                                          <p:spTgt spid="6">
                                            <p:txEl>
                                              <p:pRg st="7" end="7"/>
                                            </p:txEl>
                                          </p:spTgt>
                                        </p:tgtEl>
                                        <p:attrNameLst>
                                          <p:attrName>style.visibility</p:attrName>
                                        </p:attrNameLst>
                                      </p:cBhvr>
                                      <p:to>
                                        <p:strVal val="visible"/>
                                      </p:to>
                                    </p:set>
                                    <p:anim calcmode="discrete" valueType="clr">
                                      <p:cBhvr override="childStyle">
                                        <p:cTn id="66" dur="80"/>
                                        <p:tgtEl>
                                          <p:spTgt spid="6">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6">
                                            <p:txEl>
                                              <p:pRg st="7" end="7"/>
                                            </p:txEl>
                                          </p:spTgt>
                                        </p:tgtEl>
                                        <p:attrNameLst>
                                          <p:attrName>fillcolor</p:attrName>
                                        </p:attrNameLst>
                                      </p:cBhvr>
                                      <p:tavLst>
                                        <p:tav tm="0">
                                          <p:val>
                                            <p:clrVal>
                                              <a:schemeClr val="accent2"/>
                                            </p:clrVal>
                                          </p:val>
                                        </p:tav>
                                        <p:tav tm="50000">
                                          <p:val>
                                            <p:clrVal>
                                              <a:schemeClr val="hlink"/>
                                            </p:clrVal>
                                          </p:val>
                                        </p:tav>
                                      </p:tavLst>
                                    </p:anim>
                                    <p:set>
                                      <p:cBhvr>
                                        <p:cTn id="68" dur="80"/>
                                        <p:tgtEl>
                                          <p:spTgt spid="6">
                                            <p:txEl>
                                              <p:pRg st="7" end="7"/>
                                            </p:txEl>
                                          </p:spTgt>
                                        </p:tgtEl>
                                        <p:attrNameLst>
                                          <p:attrName>fill.type</p:attrName>
                                        </p:attrNameLst>
                                      </p:cBhvr>
                                      <p:to>
                                        <p:strVal val="solid"/>
                                      </p:to>
                                    </p:set>
                                  </p:childTnLst>
                                </p:cTn>
                              </p:par>
                            </p:childTnLst>
                          </p:cTn>
                        </p:par>
                      </p:childTnLst>
                    </p:cTn>
                  </p:par>
                  <p:par>
                    <p:cTn id="69" fill="hold">
                      <p:stCondLst>
                        <p:cond delay="indefinite"/>
                      </p:stCondLst>
                      <p:childTnLst>
                        <p:par>
                          <p:cTn id="70" fill="hold">
                            <p:stCondLst>
                              <p:cond delay="0"/>
                            </p:stCondLst>
                            <p:childTnLst>
                              <p:par>
                                <p:cTn id="71" presetID="27" presetClass="entr" presetSubtype="0" fill="hold" nodeType="clickEffect">
                                  <p:stCondLst>
                                    <p:cond delay="0"/>
                                  </p:stCondLst>
                                  <p:iterate type="lt">
                                    <p:tmPct val="50000"/>
                                  </p:iterate>
                                  <p:childTnLst>
                                    <p:set>
                                      <p:cBhvr>
                                        <p:cTn id="72" dur="1" fill="hold">
                                          <p:stCondLst>
                                            <p:cond delay="0"/>
                                          </p:stCondLst>
                                        </p:cTn>
                                        <p:tgtEl>
                                          <p:spTgt spid="6">
                                            <p:txEl>
                                              <p:pRg st="8" end="8"/>
                                            </p:txEl>
                                          </p:spTgt>
                                        </p:tgtEl>
                                        <p:attrNameLst>
                                          <p:attrName>style.visibility</p:attrName>
                                        </p:attrNameLst>
                                      </p:cBhvr>
                                      <p:to>
                                        <p:strVal val="visible"/>
                                      </p:to>
                                    </p:set>
                                    <p:anim calcmode="discrete" valueType="clr">
                                      <p:cBhvr override="childStyle">
                                        <p:cTn id="73" dur="80"/>
                                        <p:tgtEl>
                                          <p:spTgt spid="6">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4" dur="80"/>
                                        <p:tgtEl>
                                          <p:spTgt spid="6">
                                            <p:txEl>
                                              <p:pRg st="8" end="8"/>
                                            </p:txEl>
                                          </p:spTgt>
                                        </p:tgtEl>
                                        <p:attrNameLst>
                                          <p:attrName>fillcolor</p:attrName>
                                        </p:attrNameLst>
                                      </p:cBhvr>
                                      <p:tavLst>
                                        <p:tav tm="0">
                                          <p:val>
                                            <p:clrVal>
                                              <a:schemeClr val="accent2"/>
                                            </p:clrVal>
                                          </p:val>
                                        </p:tav>
                                        <p:tav tm="50000">
                                          <p:val>
                                            <p:clrVal>
                                              <a:schemeClr val="hlink"/>
                                            </p:clrVal>
                                          </p:val>
                                        </p:tav>
                                      </p:tavLst>
                                    </p:anim>
                                    <p:set>
                                      <p:cBhvr>
                                        <p:cTn id="75" dur="80"/>
                                        <p:tgtEl>
                                          <p:spTgt spid="6">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50510329-5997-3D4B-D565-03B498A6FE59}"/>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65AF08A9-937C-9217-B78D-351F91C7F86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86518496-1212-8AED-DD4B-FED2D376E0A4}"/>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Text Box 5">
            <a:extLst>
              <a:ext uri="{FF2B5EF4-FFF2-40B4-BE49-F238E27FC236}">
                <a16:creationId xmlns:a16="http://schemas.microsoft.com/office/drawing/2014/main" id="{A641F5F5-829F-C376-CF1A-6B6CB43DF1E2}"/>
              </a:ext>
            </a:extLst>
          </p:cNvPr>
          <p:cNvSpPr txBox="1">
            <a:spLocks noChangeArrowheads="1"/>
          </p:cNvSpPr>
          <p:nvPr/>
        </p:nvSpPr>
        <p:spPr bwMode="auto">
          <a:xfrm>
            <a:off x="1575317" y="591781"/>
            <a:ext cx="8715375" cy="584200"/>
          </a:xfrm>
          <a:prstGeom prst="rect">
            <a:avLst/>
          </a:prstGeom>
          <a:noFill/>
          <a:ln w="9525">
            <a:noFill/>
            <a:miter lim="800000"/>
            <a:headEnd/>
            <a:tailEnd/>
          </a:ln>
        </p:spPr>
        <p:txBody>
          <a:bodyPr>
            <a:spAutoFit/>
          </a:bodyPr>
          <a:lstStyle/>
          <a:p>
            <a:pPr algn="ctr" eaLnBrk="1" hangingPunct="1">
              <a:defRPr/>
            </a:pPr>
            <a:r>
              <a:rPr lang="it-IT" sz="3200" b="1" dirty="0">
                <a:solidFill>
                  <a:srgbClr val="000000"/>
                </a:solidFill>
                <a:latin typeface="+mn-lt"/>
              </a:rPr>
              <a:t>IL CAPITOLATO </a:t>
            </a:r>
            <a:r>
              <a:rPr lang="it-IT" sz="3200" b="1" dirty="0" err="1">
                <a:solidFill>
                  <a:srgbClr val="000000"/>
                </a:solidFill>
                <a:latin typeface="+mn-lt"/>
              </a:rPr>
              <a:t>DI</a:t>
            </a:r>
            <a:r>
              <a:rPr lang="it-IT" sz="3200" b="1" dirty="0">
                <a:solidFill>
                  <a:srgbClr val="000000"/>
                </a:solidFill>
                <a:latin typeface="+mn-lt"/>
              </a:rPr>
              <a:t> FORNITURA</a:t>
            </a:r>
          </a:p>
        </p:txBody>
      </p:sp>
      <p:sp>
        <p:nvSpPr>
          <p:cNvPr id="6" name="Rettangolo 5">
            <a:extLst>
              <a:ext uri="{FF2B5EF4-FFF2-40B4-BE49-F238E27FC236}">
                <a16:creationId xmlns:a16="http://schemas.microsoft.com/office/drawing/2014/main" id="{9C78E5D3-972A-99F4-004E-A38CC4246DC8}"/>
              </a:ext>
            </a:extLst>
          </p:cNvPr>
          <p:cNvSpPr/>
          <p:nvPr/>
        </p:nvSpPr>
        <p:spPr>
          <a:xfrm>
            <a:off x="864410" y="1521797"/>
            <a:ext cx="7921625" cy="4032250"/>
          </a:xfrm>
          <a:prstGeom prst="rect">
            <a:avLst/>
          </a:prstGeom>
        </p:spPr>
        <p:txBody>
          <a:bodyPr>
            <a:spAutoFit/>
          </a:bodyPr>
          <a:lstStyle/>
          <a:p>
            <a:pPr marL="457200" indent="-457200" eaLnBrk="1" hangingPunct="1">
              <a:buFont typeface="Arial" panose="020B0604020202020204" pitchFamily="34" charset="0"/>
              <a:buChar char="•"/>
              <a:defRPr/>
            </a:pPr>
            <a:r>
              <a:rPr lang="it-IT" sz="3200" dirty="0">
                <a:latin typeface="+mn-lt"/>
              </a:rPr>
              <a:t>Specifiche prodotto/i</a:t>
            </a:r>
          </a:p>
          <a:p>
            <a:pPr marL="457200" indent="-457200" eaLnBrk="1" hangingPunct="1">
              <a:buFont typeface="Arial" panose="020B0604020202020204" pitchFamily="34" charset="0"/>
              <a:buChar char="•"/>
              <a:defRPr/>
            </a:pPr>
            <a:r>
              <a:rPr lang="it-IT" sz="3200" dirty="0">
                <a:latin typeface="+mn-lt"/>
              </a:rPr>
              <a:t>Specifiche di rilascio</a:t>
            </a:r>
          </a:p>
          <a:p>
            <a:pPr marL="457200" indent="-457200" eaLnBrk="1" hangingPunct="1">
              <a:buFont typeface="Arial" panose="020B0604020202020204" pitchFamily="34" charset="0"/>
              <a:buChar char="•"/>
              <a:defRPr/>
            </a:pPr>
            <a:r>
              <a:rPr lang="it-IT" sz="3200" dirty="0">
                <a:latin typeface="+mn-lt"/>
              </a:rPr>
              <a:t>Principi attivi</a:t>
            </a:r>
          </a:p>
          <a:p>
            <a:pPr marL="457200" indent="-457200" eaLnBrk="1" hangingPunct="1">
              <a:buFont typeface="Arial" panose="020B0604020202020204" pitchFamily="34" charset="0"/>
              <a:buChar char="•"/>
              <a:defRPr/>
            </a:pPr>
            <a:r>
              <a:rPr lang="it-IT" sz="3200" dirty="0">
                <a:latin typeface="+mn-lt"/>
              </a:rPr>
              <a:t>Eccipienti</a:t>
            </a:r>
          </a:p>
          <a:p>
            <a:pPr marL="457200" indent="-457200" eaLnBrk="1" hangingPunct="1">
              <a:buFont typeface="Arial" panose="020B0604020202020204" pitchFamily="34" charset="0"/>
              <a:buChar char="•"/>
              <a:defRPr/>
            </a:pPr>
            <a:r>
              <a:rPr lang="it-IT" sz="3200" dirty="0">
                <a:latin typeface="+mn-lt"/>
              </a:rPr>
              <a:t>Materiali di confezionamento primario</a:t>
            </a:r>
          </a:p>
          <a:p>
            <a:pPr marL="457200" indent="-457200" eaLnBrk="1" hangingPunct="1">
              <a:buFont typeface="Arial" panose="020B0604020202020204" pitchFamily="34" charset="0"/>
              <a:buChar char="•"/>
              <a:defRPr/>
            </a:pPr>
            <a:r>
              <a:rPr lang="it-IT" sz="3200" dirty="0">
                <a:latin typeface="+mn-lt"/>
              </a:rPr>
              <a:t>Materiali di confezionamento second.</a:t>
            </a:r>
          </a:p>
          <a:p>
            <a:pPr marL="457200" indent="-457200" eaLnBrk="1" hangingPunct="1">
              <a:buFont typeface="Arial" panose="020B0604020202020204" pitchFamily="34" charset="0"/>
              <a:buChar char="•"/>
              <a:defRPr/>
            </a:pPr>
            <a:r>
              <a:rPr lang="it-IT" sz="3200" dirty="0">
                <a:latin typeface="+mn-lt"/>
              </a:rPr>
              <a:t>Imballi ed imballaggi</a:t>
            </a:r>
          </a:p>
          <a:p>
            <a:pPr marL="457200" indent="-457200" eaLnBrk="1" hangingPunct="1">
              <a:buFont typeface="Arial" panose="020B0604020202020204" pitchFamily="34" charset="0"/>
              <a:buChar char="•"/>
              <a:defRPr/>
            </a:pPr>
            <a:r>
              <a:rPr lang="it-IT" sz="3200" dirty="0">
                <a:latin typeface="+mn-lt"/>
              </a:rPr>
              <a:t>Allegati</a:t>
            </a:r>
          </a:p>
        </p:txBody>
      </p:sp>
    </p:spTree>
    <p:extLst>
      <p:ext uri="{BB962C8B-B14F-4D97-AF65-F5344CB8AC3E}">
        <p14:creationId xmlns:p14="http://schemas.microsoft.com/office/powerpoint/2010/main" val="2989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2"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Scale>
                                      <p:cBhvr>
                                        <p:cTn id="12"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xEl>
                                              <p:pRg st="0" end="0"/>
                                            </p:txEl>
                                          </p:spTgt>
                                        </p:tgtEl>
                                        <p:attrNameLst>
                                          <p:attrName>ppt_x</p:attrName>
                                          <p:attrName>ppt_y</p:attrName>
                                        </p:attrNameLst>
                                      </p:cBhvr>
                                    </p:animMotion>
                                    <p:animEffect transition="in" filter="fade">
                                      <p:cBhvr>
                                        <p:cTn id="14" dur="10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Scale>
                                      <p:cBhvr>
                                        <p:cTn id="19" dur="1000" decel="50000" fill="hold">
                                          <p:stCondLst>
                                            <p:cond delay="0"/>
                                          </p:stCondLst>
                                        </p:cTn>
                                        <p:tgtEl>
                                          <p:spTgt spid="6">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xEl>
                                              <p:pRg st="1" end="1"/>
                                            </p:txEl>
                                          </p:spTgt>
                                        </p:tgtEl>
                                        <p:attrNameLst>
                                          <p:attrName>ppt_x</p:attrName>
                                          <p:attrName>ppt_y</p:attrName>
                                        </p:attrNameLst>
                                      </p:cBhvr>
                                    </p:animMotion>
                                    <p:animEffect transition="in" filter="fade">
                                      <p:cBhvr>
                                        <p:cTn id="21" dur="10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2" presetClass="entr" presetSubtype="0" fill="hold"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Scale>
                                      <p:cBhvr>
                                        <p:cTn id="26" dur="1000" decel="50000" fill="hold">
                                          <p:stCondLst>
                                            <p:cond delay="0"/>
                                          </p:stCondLst>
                                        </p:cTn>
                                        <p:tgtEl>
                                          <p:spTgt spid="6">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6">
                                            <p:txEl>
                                              <p:pRg st="2" end="2"/>
                                            </p:txEl>
                                          </p:spTgt>
                                        </p:tgtEl>
                                        <p:attrNameLst>
                                          <p:attrName>ppt_x</p:attrName>
                                          <p:attrName>ppt_y</p:attrName>
                                        </p:attrNameLst>
                                      </p:cBhvr>
                                    </p:animMotion>
                                    <p:animEffect transition="in" filter="fade">
                                      <p:cBhvr>
                                        <p:cTn id="28" dur="10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2" presetClass="entr" presetSubtype="0" fill="hold"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Scale>
                                      <p:cBhvr>
                                        <p:cTn id="33" dur="1000" decel="50000" fill="hold">
                                          <p:stCondLst>
                                            <p:cond delay="0"/>
                                          </p:stCondLst>
                                        </p:cTn>
                                        <p:tgtEl>
                                          <p:spTgt spid="6">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6">
                                            <p:txEl>
                                              <p:pRg st="3" end="3"/>
                                            </p:txEl>
                                          </p:spTgt>
                                        </p:tgtEl>
                                        <p:attrNameLst>
                                          <p:attrName>ppt_x</p:attrName>
                                          <p:attrName>ppt_y</p:attrName>
                                        </p:attrNameLst>
                                      </p:cBhvr>
                                    </p:animMotion>
                                    <p:animEffect transition="in" filter="fade">
                                      <p:cBhvr>
                                        <p:cTn id="35" dur="1000"/>
                                        <p:tgtEl>
                                          <p:spTgt spid="6">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2" presetClass="entr" presetSubtype="0" fill="hold" nodeType="click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Scale>
                                      <p:cBhvr>
                                        <p:cTn id="40" dur="1000" decel="50000" fill="hold">
                                          <p:stCondLst>
                                            <p:cond delay="0"/>
                                          </p:stCondLst>
                                        </p:cTn>
                                        <p:tgtEl>
                                          <p:spTgt spid="6">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6">
                                            <p:txEl>
                                              <p:pRg st="4" end="4"/>
                                            </p:txEl>
                                          </p:spTgt>
                                        </p:tgtEl>
                                        <p:attrNameLst>
                                          <p:attrName>ppt_x</p:attrName>
                                          <p:attrName>ppt_y</p:attrName>
                                        </p:attrNameLst>
                                      </p:cBhvr>
                                    </p:animMotion>
                                    <p:animEffect transition="in" filter="fade">
                                      <p:cBhvr>
                                        <p:cTn id="42" dur="1000"/>
                                        <p:tgtEl>
                                          <p:spTgt spid="6">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2" presetClass="entr" presetSubtype="0" fill="hold" nodeType="clickEffect">
                                  <p:stCondLst>
                                    <p:cond delay="0"/>
                                  </p:stCondLst>
                                  <p:childTnLst>
                                    <p:set>
                                      <p:cBhvr>
                                        <p:cTn id="46" dur="1" fill="hold">
                                          <p:stCondLst>
                                            <p:cond delay="0"/>
                                          </p:stCondLst>
                                        </p:cTn>
                                        <p:tgtEl>
                                          <p:spTgt spid="6">
                                            <p:txEl>
                                              <p:pRg st="5" end="5"/>
                                            </p:txEl>
                                          </p:spTgt>
                                        </p:tgtEl>
                                        <p:attrNameLst>
                                          <p:attrName>style.visibility</p:attrName>
                                        </p:attrNameLst>
                                      </p:cBhvr>
                                      <p:to>
                                        <p:strVal val="visible"/>
                                      </p:to>
                                    </p:set>
                                    <p:animScale>
                                      <p:cBhvr>
                                        <p:cTn id="47" dur="1000" decel="50000" fill="hold">
                                          <p:stCondLst>
                                            <p:cond delay="0"/>
                                          </p:stCondLst>
                                        </p:cTn>
                                        <p:tgtEl>
                                          <p:spTgt spid="6">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6">
                                            <p:txEl>
                                              <p:pRg st="5" end="5"/>
                                            </p:txEl>
                                          </p:spTgt>
                                        </p:tgtEl>
                                        <p:attrNameLst>
                                          <p:attrName>ppt_x</p:attrName>
                                          <p:attrName>ppt_y</p:attrName>
                                        </p:attrNameLst>
                                      </p:cBhvr>
                                    </p:animMotion>
                                    <p:animEffect transition="in" filter="fade">
                                      <p:cBhvr>
                                        <p:cTn id="49" dur="1000"/>
                                        <p:tgtEl>
                                          <p:spTgt spid="6">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2" presetClass="entr" presetSubtype="0" fill="hold" nodeType="clickEffect">
                                  <p:stCondLst>
                                    <p:cond delay="0"/>
                                  </p:stCondLst>
                                  <p:childTnLst>
                                    <p:set>
                                      <p:cBhvr>
                                        <p:cTn id="53" dur="1" fill="hold">
                                          <p:stCondLst>
                                            <p:cond delay="0"/>
                                          </p:stCondLst>
                                        </p:cTn>
                                        <p:tgtEl>
                                          <p:spTgt spid="6">
                                            <p:txEl>
                                              <p:pRg st="6" end="6"/>
                                            </p:txEl>
                                          </p:spTgt>
                                        </p:tgtEl>
                                        <p:attrNameLst>
                                          <p:attrName>style.visibility</p:attrName>
                                        </p:attrNameLst>
                                      </p:cBhvr>
                                      <p:to>
                                        <p:strVal val="visible"/>
                                      </p:to>
                                    </p:set>
                                    <p:animScale>
                                      <p:cBhvr>
                                        <p:cTn id="54" dur="1000" decel="50000" fill="hold">
                                          <p:stCondLst>
                                            <p:cond delay="0"/>
                                          </p:stCondLst>
                                        </p:cTn>
                                        <p:tgtEl>
                                          <p:spTgt spid="6">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6">
                                            <p:txEl>
                                              <p:pRg st="6" end="6"/>
                                            </p:txEl>
                                          </p:spTgt>
                                        </p:tgtEl>
                                        <p:attrNameLst>
                                          <p:attrName>ppt_x</p:attrName>
                                          <p:attrName>ppt_y</p:attrName>
                                        </p:attrNameLst>
                                      </p:cBhvr>
                                    </p:animMotion>
                                    <p:animEffect transition="in" filter="fade">
                                      <p:cBhvr>
                                        <p:cTn id="56" dur="1000"/>
                                        <p:tgtEl>
                                          <p:spTgt spid="6">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2" presetClass="entr" presetSubtype="0" fill="hold" nodeType="clickEffect">
                                  <p:stCondLst>
                                    <p:cond delay="0"/>
                                  </p:stCondLst>
                                  <p:childTnLst>
                                    <p:set>
                                      <p:cBhvr>
                                        <p:cTn id="60" dur="1" fill="hold">
                                          <p:stCondLst>
                                            <p:cond delay="0"/>
                                          </p:stCondLst>
                                        </p:cTn>
                                        <p:tgtEl>
                                          <p:spTgt spid="6">
                                            <p:txEl>
                                              <p:pRg st="7" end="7"/>
                                            </p:txEl>
                                          </p:spTgt>
                                        </p:tgtEl>
                                        <p:attrNameLst>
                                          <p:attrName>style.visibility</p:attrName>
                                        </p:attrNameLst>
                                      </p:cBhvr>
                                      <p:to>
                                        <p:strVal val="visible"/>
                                      </p:to>
                                    </p:set>
                                    <p:animScale>
                                      <p:cBhvr>
                                        <p:cTn id="61" dur="1000" decel="50000" fill="hold">
                                          <p:stCondLst>
                                            <p:cond delay="0"/>
                                          </p:stCondLst>
                                        </p:cTn>
                                        <p:tgtEl>
                                          <p:spTgt spid="6">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6">
                                            <p:txEl>
                                              <p:pRg st="7" end="7"/>
                                            </p:txEl>
                                          </p:spTgt>
                                        </p:tgtEl>
                                        <p:attrNameLst>
                                          <p:attrName>ppt_x</p:attrName>
                                          <p:attrName>ppt_y</p:attrName>
                                        </p:attrNameLst>
                                      </p:cBhvr>
                                    </p:animMotion>
                                    <p:animEffect transition="in" filter="fade">
                                      <p:cBhvr>
                                        <p:cTn id="63" dur="1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126822F5-CB43-80F8-848D-70F24B1ED0B1}"/>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20180472-0977-BD11-1EE8-5EC8ABB3691A}"/>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2D408C7E-5797-A1A8-FFD1-874C2614404E}"/>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7" name="Text Box 5">
            <a:extLst>
              <a:ext uri="{FF2B5EF4-FFF2-40B4-BE49-F238E27FC236}">
                <a16:creationId xmlns:a16="http://schemas.microsoft.com/office/drawing/2014/main" id="{F6ADEF95-EA19-1A69-0453-DCF30B3970E6}"/>
              </a:ext>
            </a:extLst>
          </p:cNvPr>
          <p:cNvSpPr txBox="1">
            <a:spLocks noChangeArrowheads="1"/>
          </p:cNvSpPr>
          <p:nvPr/>
        </p:nvSpPr>
        <p:spPr bwMode="auto">
          <a:xfrm>
            <a:off x="1575317" y="591781"/>
            <a:ext cx="8715375" cy="584200"/>
          </a:xfrm>
          <a:prstGeom prst="rect">
            <a:avLst/>
          </a:prstGeom>
          <a:noFill/>
          <a:ln w="9525">
            <a:noFill/>
            <a:miter lim="800000"/>
            <a:headEnd/>
            <a:tailEnd/>
          </a:ln>
        </p:spPr>
        <p:txBody>
          <a:bodyPr>
            <a:spAutoFit/>
          </a:bodyPr>
          <a:lstStyle/>
          <a:p>
            <a:pPr algn="ctr" eaLnBrk="1" hangingPunct="1">
              <a:defRPr/>
            </a:pPr>
            <a:r>
              <a:rPr lang="it-IT" sz="3200" b="1" dirty="0">
                <a:solidFill>
                  <a:srgbClr val="000000"/>
                </a:solidFill>
              </a:rPr>
              <a:t>L’ACCORDO TECNICO</a:t>
            </a:r>
            <a:endParaRPr lang="it-IT" sz="3200" b="1" dirty="0">
              <a:solidFill>
                <a:srgbClr val="000000"/>
              </a:solidFill>
              <a:latin typeface="+mn-lt"/>
            </a:endParaRPr>
          </a:p>
        </p:txBody>
      </p:sp>
      <p:sp>
        <p:nvSpPr>
          <p:cNvPr id="8" name="Rettangolo 7">
            <a:extLst>
              <a:ext uri="{FF2B5EF4-FFF2-40B4-BE49-F238E27FC236}">
                <a16:creationId xmlns:a16="http://schemas.microsoft.com/office/drawing/2014/main" id="{AD126718-C71C-6D0B-FD96-3ABC7A988861}"/>
              </a:ext>
            </a:extLst>
          </p:cNvPr>
          <p:cNvSpPr/>
          <p:nvPr/>
        </p:nvSpPr>
        <p:spPr>
          <a:xfrm>
            <a:off x="808427" y="1412875"/>
            <a:ext cx="7921625" cy="4032250"/>
          </a:xfrm>
          <a:prstGeom prst="rect">
            <a:avLst/>
          </a:prstGeom>
        </p:spPr>
        <p:txBody>
          <a:bodyPr>
            <a:spAutoFit/>
          </a:bodyPr>
          <a:lstStyle/>
          <a:p>
            <a:pPr marL="457200" indent="-457200" eaLnBrk="1" hangingPunct="1">
              <a:buFont typeface="Arial" panose="020B0604020202020204" pitchFamily="34" charset="0"/>
              <a:buChar char="•"/>
              <a:defRPr/>
            </a:pPr>
            <a:r>
              <a:rPr lang="it-IT" sz="3200" dirty="0">
                <a:latin typeface="+mn-lt"/>
              </a:rPr>
              <a:t>Contraenti</a:t>
            </a:r>
          </a:p>
          <a:p>
            <a:pPr marL="457200" indent="-457200" eaLnBrk="1" hangingPunct="1">
              <a:buFont typeface="Arial" panose="020B0604020202020204" pitchFamily="34" charset="0"/>
              <a:buChar char="•"/>
              <a:defRPr/>
            </a:pPr>
            <a:r>
              <a:rPr lang="it-IT" sz="3200" dirty="0">
                <a:latin typeface="+mn-lt"/>
              </a:rPr>
              <a:t>Revisioni</a:t>
            </a:r>
          </a:p>
          <a:p>
            <a:pPr marL="457200" indent="-457200" eaLnBrk="1" hangingPunct="1">
              <a:buFont typeface="Arial" panose="020B0604020202020204" pitchFamily="34" charset="0"/>
              <a:buChar char="•"/>
              <a:defRPr/>
            </a:pPr>
            <a:r>
              <a:rPr lang="it-IT" sz="3200" dirty="0">
                <a:latin typeface="+mn-lt"/>
              </a:rPr>
              <a:t>Oggetto</a:t>
            </a:r>
          </a:p>
          <a:p>
            <a:pPr marL="457200" indent="-457200" eaLnBrk="1" hangingPunct="1">
              <a:buFont typeface="Arial" panose="020B0604020202020204" pitchFamily="34" charset="0"/>
              <a:buChar char="•"/>
              <a:defRPr/>
            </a:pPr>
            <a:r>
              <a:rPr lang="it-IT" sz="3200" dirty="0">
                <a:latin typeface="+mn-lt"/>
              </a:rPr>
              <a:t>Allegati</a:t>
            </a:r>
          </a:p>
          <a:p>
            <a:pPr marL="457200" indent="-457200" eaLnBrk="1" hangingPunct="1">
              <a:buFont typeface="Arial" panose="020B0604020202020204" pitchFamily="34" charset="0"/>
              <a:buChar char="•"/>
              <a:defRPr/>
            </a:pPr>
            <a:r>
              <a:rPr lang="it-IT" sz="3200" dirty="0">
                <a:latin typeface="+mn-lt"/>
              </a:rPr>
              <a:t>Autorizzazioni</a:t>
            </a:r>
          </a:p>
          <a:p>
            <a:pPr marL="457200" indent="-457200" eaLnBrk="1" hangingPunct="1">
              <a:buFont typeface="Arial" panose="020B0604020202020204" pitchFamily="34" charset="0"/>
              <a:buChar char="•"/>
              <a:defRPr/>
            </a:pPr>
            <a:r>
              <a:rPr lang="it-IT" sz="3200" dirty="0">
                <a:latin typeface="+mn-lt"/>
              </a:rPr>
              <a:t>GMP compliance </a:t>
            </a:r>
          </a:p>
          <a:p>
            <a:pPr marL="457200" indent="-457200" eaLnBrk="1" hangingPunct="1">
              <a:buFont typeface="Arial" panose="020B0604020202020204" pitchFamily="34" charset="0"/>
              <a:buChar char="•"/>
              <a:defRPr/>
            </a:pPr>
            <a:r>
              <a:rPr lang="it-IT" sz="3200" dirty="0">
                <a:latin typeface="+mn-lt"/>
              </a:rPr>
              <a:t>Gestione materiali (acquisto, c/lav., …)</a:t>
            </a:r>
          </a:p>
          <a:p>
            <a:pPr marL="457200" indent="-457200" eaLnBrk="1" hangingPunct="1">
              <a:buFont typeface="Arial" panose="020B0604020202020204" pitchFamily="34" charset="0"/>
              <a:buChar char="•"/>
              <a:defRPr/>
            </a:pPr>
            <a:r>
              <a:rPr lang="it-IT" sz="3200" dirty="0">
                <a:latin typeface="+mn-lt"/>
              </a:rPr>
              <a:t>Produzione</a:t>
            </a:r>
          </a:p>
        </p:txBody>
      </p:sp>
    </p:spTree>
    <p:extLst>
      <p:ext uri="{BB962C8B-B14F-4D97-AF65-F5344CB8AC3E}">
        <p14:creationId xmlns:p14="http://schemas.microsoft.com/office/powerpoint/2010/main" val="2505441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800" decel="100000"/>
                                        <p:tgtEl>
                                          <p:spTgt spid="8">
                                            <p:txEl>
                                              <p:pRg st="0" end="0"/>
                                            </p:txEl>
                                          </p:spTgt>
                                        </p:tgtEl>
                                      </p:cBhvr>
                                    </p:animEffect>
                                    <p:anim calcmode="lin" valueType="num">
                                      <p:cBhvr>
                                        <p:cTn id="13" dur="800" decel="100000" fill="hold"/>
                                        <p:tgtEl>
                                          <p:spTgt spid="8">
                                            <p:txEl>
                                              <p:pRg st="0" end="0"/>
                                            </p:txEl>
                                          </p:spTgt>
                                        </p:tgtEl>
                                        <p:attrNameLst>
                                          <p:attrName>style.rotation</p:attrName>
                                        </p:attrNameLst>
                                      </p:cBhvr>
                                      <p:tavLst>
                                        <p:tav tm="0">
                                          <p:val>
                                            <p:fltVal val="-90"/>
                                          </p:val>
                                        </p:tav>
                                        <p:tav tm="100000">
                                          <p:val>
                                            <p:fltVal val="0"/>
                                          </p:val>
                                        </p:tav>
                                      </p:tavLst>
                                    </p:anim>
                                    <p:anim calcmode="lin" valueType="num">
                                      <p:cBhvr>
                                        <p:cTn id="14" dur="800" decel="100000" fill="hold"/>
                                        <p:tgtEl>
                                          <p:spTgt spid="8">
                                            <p:txEl>
                                              <p:pRg st="0" end="0"/>
                                            </p:txEl>
                                          </p:spTgt>
                                        </p:tgtEl>
                                        <p:attrNameLst>
                                          <p:attrName>ppt_x</p:attrName>
                                        </p:attrNameLst>
                                      </p:cBhvr>
                                      <p:tavLst>
                                        <p:tav tm="0">
                                          <p:val>
                                            <p:strVal val="#ppt_x+0.4"/>
                                          </p:val>
                                        </p:tav>
                                        <p:tav tm="100000">
                                          <p:val>
                                            <p:strVal val="#ppt_x-0.05"/>
                                          </p:val>
                                        </p:tav>
                                      </p:tavLst>
                                    </p:anim>
                                    <p:anim calcmode="lin" valueType="num">
                                      <p:cBhvr>
                                        <p:cTn id="15" dur="800" decel="100000" fill="hold"/>
                                        <p:tgtEl>
                                          <p:spTgt spid="8">
                                            <p:txEl>
                                              <p:pRg st="0" end="0"/>
                                            </p:txEl>
                                          </p:spTgt>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8">
                                            <p:txEl>
                                              <p:pRg st="0" end="0"/>
                                            </p:txEl>
                                          </p:spTgt>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8">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fade">
                                      <p:cBhvr>
                                        <p:cTn id="22" dur="800" decel="100000"/>
                                        <p:tgtEl>
                                          <p:spTgt spid="8">
                                            <p:txEl>
                                              <p:pRg st="1" end="1"/>
                                            </p:txEl>
                                          </p:spTgt>
                                        </p:tgtEl>
                                      </p:cBhvr>
                                    </p:animEffect>
                                    <p:anim calcmode="lin" valueType="num">
                                      <p:cBhvr>
                                        <p:cTn id="23" dur="800" decel="100000" fill="hold"/>
                                        <p:tgtEl>
                                          <p:spTgt spid="8">
                                            <p:txEl>
                                              <p:pRg st="1" end="1"/>
                                            </p:txEl>
                                          </p:spTgt>
                                        </p:tgtEl>
                                        <p:attrNameLst>
                                          <p:attrName>style.rotation</p:attrName>
                                        </p:attrNameLst>
                                      </p:cBhvr>
                                      <p:tavLst>
                                        <p:tav tm="0">
                                          <p:val>
                                            <p:fltVal val="-90"/>
                                          </p:val>
                                        </p:tav>
                                        <p:tav tm="100000">
                                          <p:val>
                                            <p:fltVal val="0"/>
                                          </p:val>
                                        </p:tav>
                                      </p:tavLst>
                                    </p:anim>
                                    <p:anim calcmode="lin" valueType="num">
                                      <p:cBhvr>
                                        <p:cTn id="24" dur="800" decel="100000" fill="hold"/>
                                        <p:tgtEl>
                                          <p:spTgt spid="8">
                                            <p:txEl>
                                              <p:pRg st="1" end="1"/>
                                            </p:txEl>
                                          </p:spTgt>
                                        </p:tgtEl>
                                        <p:attrNameLst>
                                          <p:attrName>ppt_x</p:attrName>
                                        </p:attrNameLst>
                                      </p:cBhvr>
                                      <p:tavLst>
                                        <p:tav tm="0">
                                          <p:val>
                                            <p:strVal val="#ppt_x+0.4"/>
                                          </p:val>
                                        </p:tav>
                                        <p:tav tm="100000">
                                          <p:val>
                                            <p:strVal val="#ppt_x-0.05"/>
                                          </p:val>
                                        </p:tav>
                                      </p:tavLst>
                                    </p:anim>
                                    <p:anim calcmode="lin" valueType="num">
                                      <p:cBhvr>
                                        <p:cTn id="25" dur="800" decel="100000" fill="hold"/>
                                        <p:tgtEl>
                                          <p:spTgt spid="8">
                                            <p:txEl>
                                              <p:pRg st="1" end="1"/>
                                            </p:txEl>
                                          </p:spTgt>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8">
                                            <p:txEl>
                                              <p:pRg st="1" end="1"/>
                                            </p:txEl>
                                          </p:spTgt>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8">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0" presetClass="entr" presetSubtype="0" fill="hold" nodeType="clickEffect">
                                  <p:stCondLst>
                                    <p:cond delay="0"/>
                                  </p:stCondLst>
                                  <p:childTnLst>
                                    <p:set>
                                      <p:cBhvr>
                                        <p:cTn id="31" dur="1" fill="hold">
                                          <p:stCondLst>
                                            <p:cond delay="0"/>
                                          </p:stCondLst>
                                        </p:cTn>
                                        <p:tgtEl>
                                          <p:spTgt spid="8">
                                            <p:txEl>
                                              <p:pRg st="2" end="2"/>
                                            </p:txEl>
                                          </p:spTgt>
                                        </p:tgtEl>
                                        <p:attrNameLst>
                                          <p:attrName>style.visibility</p:attrName>
                                        </p:attrNameLst>
                                      </p:cBhvr>
                                      <p:to>
                                        <p:strVal val="visible"/>
                                      </p:to>
                                    </p:set>
                                    <p:animEffect transition="in" filter="fade">
                                      <p:cBhvr>
                                        <p:cTn id="32" dur="800" decel="100000"/>
                                        <p:tgtEl>
                                          <p:spTgt spid="8">
                                            <p:txEl>
                                              <p:pRg st="2" end="2"/>
                                            </p:txEl>
                                          </p:spTgt>
                                        </p:tgtEl>
                                      </p:cBhvr>
                                    </p:animEffect>
                                    <p:anim calcmode="lin" valueType="num">
                                      <p:cBhvr>
                                        <p:cTn id="33" dur="800" decel="100000" fill="hold"/>
                                        <p:tgtEl>
                                          <p:spTgt spid="8">
                                            <p:txEl>
                                              <p:pRg st="2" end="2"/>
                                            </p:txEl>
                                          </p:spTgt>
                                        </p:tgtEl>
                                        <p:attrNameLst>
                                          <p:attrName>style.rotation</p:attrName>
                                        </p:attrNameLst>
                                      </p:cBhvr>
                                      <p:tavLst>
                                        <p:tav tm="0">
                                          <p:val>
                                            <p:fltVal val="-90"/>
                                          </p:val>
                                        </p:tav>
                                        <p:tav tm="100000">
                                          <p:val>
                                            <p:fltVal val="0"/>
                                          </p:val>
                                        </p:tav>
                                      </p:tavLst>
                                    </p:anim>
                                    <p:anim calcmode="lin" valueType="num">
                                      <p:cBhvr>
                                        <p:cTn id="34" dur="800" decel="100000" fill="hold"/>
                                        <p:tgtEl>
                                          <p:spTgt spid="8">
                                            <p:txEl>
                                              <p:pRg st="2" end="2"/>
                                            </p:txEl>
                                          </p:spTgt>
                                        </p:tgtEl>
                                        <p:attrNameLst>
                                          <p:attrName>ppt_x</p:attrName>
                                        </p:attrNameLst>
                                      </p:cBhvr>
                                      <p:tavLst>
                                        <p:tav tm="0">
                                          <p:val>
                                            <p:strVal val="#ppt_x+0.4"/>
                                          </p:val>
                                        </p:tav>
                                        <p:tav tm="100000">
                                          <p:val>
                                            <p:strVal val="#ppt_x-0.05"/>
                                          </p:val>
                                        </p:tav>
                                      </p:tavLst>
                                    </p:anim>
                                    <p:anim calcmode="lin" valueType="num">
                                      <p:cBhvr>
                                        <p:cTn id="35" dur="800" decel="100000" fill="hold"/>
                                        <p:tgtEl>
                                          <p:spTgt spid="8">
                                            <p:txEl>
                                              <p:pRg st="2" end="2"/>
                                            </p:txEl>
                                          </p:spTgt>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8">
                                            <p:txEl>
                                              <p:pRg st="2" end="2"/>
                                            </p:txEl>
                                          </p:spTgt>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8">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0" presetClass="entr" presetSubtype="0" fill="hold" nodeType="clickEffect">
                                  <p:stCondLst>
                                    <p:cond delay="0"/>
                                  </p:stCondLst>
                                  <p:childTnLst>
                                    <p:set>
                                      <p:cBhvr>
                                        <p:cTn id="41" dur="1" fill="hold">
                                          <p:stCondLst>
                                            <p:cond delay="0"/>
                                          </p:stCondLst>
                                        </p:cTn>
                                        <p:tgtEl>
                                          <p:spTgt spid="8">
                                            <p:txEl>
                                              <p:pRg st="3" end="3"/>
                                            </p:txEl>
                                          </p:spTgt>
                                        </p:tgtEl>
                                        <p:attrNameLst>
                                          <p:attrName>style.visibility</p:attrName>
                                        </p:attrNameLst>
                                      </p:cBhvr>
                                      <p:to>
                                        <p:strVal val="visible"/>
                                      </p:to>
                                    </p:set>
                                    <p:animEffect transition="in" filter="fade">
                                      <p:cBhvr>
                                        <p:cTn id="42" dur="800" decel="100000"/>
                                        <p:tgtEl>
                                          <p:spTgt spid="8">
                                            <p:txEl>
                                              <p:pRg st="3" end="3"/>
                                            </p:txEl>
                                          </p:spTgt>
                                        </p:tgtEl>
                                      </p:cBhvr>
                                    </p:animEffect>
                                    <p:anim calcmode="lin" valueType="num">
                                      <p:cBhvr>
                                        <p:cTn id="43" dur="800" decel="100000" fill="hold"/>
                                        <p:tgtEl>
                                          <p:spTgt spid="8">
                                            <p:txEl>
                                              <p:pRg st="3" end="3"/>
                                            </p:txEl>
                                          </p:spTgt>
                                        </p:tgtEl>
                                        <p:attrNameLst>
                                          <p:attrName>style.rotation</p:attrName>
                                        </p:attrNameLst>
                                      </p:cBhvr>
                                      <p:tavLst>
                                        <p:tav tm="0">
                                          <p:val>
                                            <p:fltVal val="-90"/>
                                          </p:val>
                                        </p:tav>
                                        <p:tav tm="100000">
                                          <p:val>
                                            <p:fltVal val="0"/>
                                          </p:val>
                                        </p:tav>
                                      </p:tavLst>
                                    </p:anim>
                                    <p:anim calcmode="lin" valueType="num">
                                      <p:cBhvr>
                                        <p:cTn id="44" dur="800" decel="100000" fill="hold"/>
                                        <p:tgtEl>
                                          <p:spTgt spid="8">
                                            <p:txEl>
                                              <p:pRg st="3" end="3"/>
                                            </p:txEl>
                                          </p:spTgt>
                                        </p:tgtEl>
                                        <p:attrNameLst>
                                          <p:attrName>ppt_x</p:attrName>
                                        </p:attrNameLst>
                                      </p:cBhvr>
                                      <p:tavLst>
                                        <p:tav tm="0">
                                          <p:val>
                                            <p:strVal val="#ppt_x+0.4"/>
                                          </p:val>
                                        </p:tav>
                                        <p:tav tm="100000">
                                          <p:val>
                                            <p:strVal val="#ppt_x-0.05"/>
                                          </p:val>
                                        </p:tav>
                                      </p:tavLst>
                                    </p:anim>
                                    <p:anim calcmode="lin" valueType="num">
                                      <p:cBhvr>
                                        <p:cTn id="45" dur="800" decel="100000" fill="hold"/>
                                        <p:tgtEl>
                                          <p:spTgt spid="8">
                                            <p:txEl>
                                              <p:pRg st="3" end="3"/>
                                            </p:txEl>
                                          </p:spTgt>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8">
                                            <p:txEl>
                                              <p:pRg st="3" end="3"/>
                                            </p:txEl>
                                          </p:spTgt>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8">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0" presetClass="entr" presetSubtype="0" fill="hold" nodeType="clickEffect">
                                  <p:stCondLst>
                                    <p:cond delay="0"/>
                                  </p:stCondLst>
                                  <p:childTnLst>
                                    <p:set>
                                      <p:cBhvr>
                                        <p:cTn id="51" dur="1" fill="hold">
                                          <p:stCondLst>
                                            <p:cond delay="0"/>
                                          </p:stCondLst>
                                        </p:cTn>
                                        <p:tgtEl>
                                          <p:spTgt spid="8">
                                            <p:txEl>
                                              <p:pRg st="4" end="4"/>
                                            </p:txEl>
                                          </p:spTgt>
                                        </p:tgtEl>
                                        <p:attrNameLst>
                                          <p:attrName>style.visibility</p:attrName>
                                        </p:attrNameLst>
                                      </p:cBhvr>
                                      <p:to>
                                        <p:strVal val="visible"/>
                                      </p:to>
                                    </p:set>
                                    <p:animEffect transition="in" filter="fade">
                                      <p:cBhvr>
                                        <p:cTn id="52" dur="800" decel="100000"/>
                                        <p:tgtEl>
                                          <p:spTgt spid="8">
                                            <p:txEl>
                                              <p:pRg st="4" end="4"/>
                                            </p:txEl>
                                          </p:spTgt>
                                        </p:tgtEl>
                                      </p:cBhvr>
                                    </p:animEffect>
                                    <p:anim calcmode="lin" valueType="num">
                                      <p:cBhvr>
                                        <p:cTn id="53" dur="800" decel="100000" fill="hold"/>
                                        <p:tgtEl>
                                          <p:spTgt spid="8">
                                            <p:txEl>
                                              <p:pRg st="4" end="4"/>
                                            </p:txEl>
                                          </p:spTgt>
                                        </p:tgtEl>
                                        <p:attrNameLst>
                                          <p:attrName>style.rotation</p:attrName>
                                        </p:attrNameLst>
                                      </p:cBhvr>
                                      <p:tavLst>
                                        <p:tav tm="0">
                                          <p:val>
                                            <p:fltVal val="-90"/>
                                          </p:val>
                                        </p:tav>
                                        <p:tav tm="100000">
                                          <p:val>
                                            <p:fltVal val="0"/>
                                          </p:val>
                                        </p:tav>
                                      </p:tavLst>
                                    </p:anim>
                                    <p:anim calcmode="lin" valueType="num">
                                      <p:cBhvr>
                                        <p:cTn id="54" dur="800" decel="100000" fill="hold"/>
                                        <p:tgtEl>
                                          <p:spTgt spid="8">
                                            <p:txEl>
                                              <p:pRg st="4" end="4"/>
                                            </p:txEl>
                                          </p:spTgt>
                                        </p:tgtEl>
                                        <p:attrNameLst>
                                          <p:attrName>ppt_x</p:attrName>
                                        </p:attrNameLst>
                                      </p:cBhvr>
                                      <p:tavLst>
                                        <p:tav tm="0">
                                          <p:val>
                                            <p:strVal val="#ppt_x+0.4"/>
                                          </p:val>
                                        </p:tav>
                                        <p:tav tm="100000">
                                          <p:val>
                                            <p:strVal val="#ppt_x-0.05"/>
                                          </p:val>
                                        </p:tav>
                                      </p:tavLst>
                                    </p:anim>
                                    <p:anim calcmode="lin" valueType="num">
                                      <p:cBhvr>
                                        <p:cTn id="55" dur="800" decel="100000" fill="hold"/>
                                        <p:tgtEl>
                                          <p:spTgt spid="8">
                                            <p:txEl>
                                              <p:pRg st="4" end="4"/>
                                            </p:txEl>
                                          </p:spTgt>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8">
                                            <p:txEl>
                                              <p:pRg st="4" end="4"/>
                                            </p:txEl>
                                          </p:spTgt>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8">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30" presetClass="entr" presetSubtype="0" fill="hold" nodeType="clickEffect">
                                  <p:stCondLst>
                                    <p:cond delay="0"/>
                                  </p:stCondLst>
                                  <p:childTnLst>
                                    <p:set>
                                      <p:cBhvr>
                                        <p:cTn id="61" dur="1" fill="hold">
                                          <p:stCondLst>
                                            <p:cond delay="0"/>
                                          </p:stCondLst>
                                        </p:cTn>
                                        <p:tgtEl>
                                          <p:spTgt spid="8">
                                            <p:txEl>
                                              <p:pRg st="5" end="5"/>
                                            </p:txEl>
                                          </p:spTgt>
                                        </p:tgtEl>
                                        <p:attrNameLst>
                                          <p:attrName>style.visibility</p:attrName>
                                        </p:attrNameLst>
                                      </p:cBhvr>
                                      <p:to>
                                        <p:strVal val="visible"/>
                                      </p:to>
                                    </p:set>
                                    <p:animEffect transition="in" filter="fade">
                                      <p:cBhvr>
                                        <p:cTn id="62" dur="800" decel="100000"/>
                                        <p:tgtEl>
                                          <p:spTgt spid="8">
                                            <p:txEl>
                                              <p:pRg st="5" end="5"/>
                                            </p:txEl>
                                          </p:spTgt>
                                        </p:tgtEl>
                                      </p:cBhvr>
                                    </p:animEffect>
                                    <p:anim calcmode="lin" valueType="num">
                                      <p:cBhvr>
                                        <p:cTn id="63" dur="800" decel="100000" fill="hold"/>
                                        <p:tgtEl>
                                          <p:spTgt spid="8">
                                            <p:txEl>
                                              <p:pRg st="5" end="5"/>
                                            </p:txEl>
                                          </p:spTgt>
                                        </p:tgtEl>
                                        <p:attrNameLst>
                                          <p:attrName>style.rotation</p:attrName>
                                        </p:attrNameLst>
                                      </p:cBhvr>
                                      <p:tavLst>
                                        <p:tav tm="0">
                                          <p:val>
                                            <p:fltVal val="-90"/>
                                          </p:val>
                                        </p:tav>
                                        <p:tav tm="100000">
                                          <p:val>
                                            <p:fltVal val="0"/>
                                          </p:val>
                                        </p:tav>
                                      </p:tavLst>
                                    </p:anim>
                                    <p:anim calcmode="lin" valueType="num">
                                      <p:cBhvr>
                                        <p:cTn id="64" dur="800" decel="100000" fill="hold"/>
                                        <p:tgtEl>
                                          <p:spTgt spid="8">
                                            <p:txEl>
                                              <p:pRg st="5" end="5"/>
                                            </p:txEl>
                                          </p:spTgt>
                                        </p:tgtEl>
                                        <p:attrNameLst>
                                          <p:attrName>ppt_x</p:attrName>
                                        </p:attrNameLst>
                                      </p:cBhvr>
                                      <p:tavLst>
                                        <p:tav tm="0">
                                          <p:val>
                                            <p:strVal val="#ppt_x+0.4"/>
                                          </p:val>
                                        </p:tav>
                                        <p:tav tm="100000">
                                          <p:val>
                                            <p:strVal val="#ppt_x-0.05"/>
                                          </p:val>
                                        </p:tav>
                                      </p:tavLst>
                                    </p:anim>
                                    <p:anim calcmode="lin" valueType="num">
                                      <p:cBhvr>
                                        <p:cTn id="65" dur="800" decel="100000" fill="hold"/>
                                        <p:tgtEl>
                                          <p:spTgt spid="8">
                                            <p:txEl>
                                              <p:pRg st="5" end="5"/>
                                            </p:txEl>
                                          </p:spTgt>
                                        </p:tgtEl>
                                        <p:attrNameLst>
                                          <p:attrName>ppt_y</p:attrName>
                                        </p:attrNameLst>
                                      </p:cBhvr>
                                      <p:tavLst>
                                        <p:tav tm="0">
                                          <p:val>
                                            <p:strVal val="#ppt_y-0.4"/>
                                          </p:val>
                                        </p:tav>
                                        <p:tav tm="100000">
                                          <p:val>
                                            <p:strVal val="#ppt_y+0.1"/>
                                          </p:val>
                                        </p:tav>
                                      </p:tavLst>
                                    </p:anim>
                                    <p:anim calcmode="lin" valueType="num">
                                      <p:cBhvr>
                                        <p:cTn id="66" dur="200" accel="100000" fill="hold">
                                          <p:stCondLst>
                                            <p:cond delay="800"/>
                                          </p:stCondLst>
                                        </p:cTn>
                                        <p:tgtEl>
                                          <p:spTgt spid="8">
                                            <p:txEl>
                                              <p:pRg st="5" end="5"/>
                                            </p:txEl>
                                          </p:spTgt>
                                        </p:tgtEl>
                                        <p:attrNameLst>
                                          <p:attrName>ppt_x</p:attrName>
                                        </p:attrNameLst>
                                      </p:cBhvr>
                                      <p:tavLst>
                                        <p:tav tm="0">
                                          <p:val>
                                            <p:strVal val="#ppt_x-0.05"/>
                                          </p:val>
                                        </p:tav>
                                        <p:tav tm="100000">
                                          <p:val>
                                            <p:strVal val="#ppt_x"/>
                                          </p:val>
                                        </p:tav>
                                      </p:tavLst>
                                    </p:anim>
                                    <p:anim calcmode="lin" valueType="num">
                                      <p:cBhvr>
                                        <p:cTn id="67" dur="200" accel="100000" fill="hold">
                                          <p:stCondLst>
                                            <p:cond delay="800"/>
                                          </p:stCondLst>
                                        </p:cTn>
                                        <p:tgtEl>
                                          <p:spTgt spid="8">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30" presetClass="entr" presetSubtype="0" fill="hold" nodeType="clickEffect">
                                  <p:stCondLst>
                                    <p:cond delay="0"/>
                                  </p:stCondLst>
                                  <p:childTnLst>
                                    <p:set>
                                      <p:cBhvr>
                                        <p:cTn id="71" dur="1" fill="hold">
                                          <p:stCondLst>
                                            <p:cond delay="0"/>
                                          </p:stCondLst>
                                        </p:cTn>
                                        <p:tgtEl>
                                          <p:spTgt spid="8">
                                            <p:txEl>
                                              <p:pRg st="6" end="6"/>
                                            </p:txEl>
                                          </p:spTgt>
                                        </p:tgtEl>
                                        <p:attrNameLst>
                                          <p:attrName>style.visibility</p:attrName>
                                        </p:attrNameLst>
                                      </p:cBhvr>
                                      <p:to>
                                        <p:strVal val="visible"/>
                                      </p:to>
                                    </p:set>
                                    <p:animEffect transition="in" filter="fade">
                                      <p:cBhvr>
                                        <p:cTn id="72" dur="800" decel="100000"/>
                                        <p:tgtEl>
                                          <p:spTgt spid="8">
                                            <p:txEl>
                                              <p:pRg st="6" end="6"/>
                                            </p:txEl>
                                          </p:spTgt>
                                        </p:tgtEl>
                                      </p:cBhvr>
                                    </p:animEffect>
                                    <p:anim calcmode="lin" valueType="num">
                                      <p:cBhvr>
                                        <p:cTn id="73" dur="800" decel="100000" fill="hold"/>
                                        <p:tgtEl>
                                          <p:spTgt spid="8">
                                            <p:txEl>
                                              <p:pRg st="6" end="6"/>
                                            </p:txEl>
                                          </p:spTgt>
                                        </p:tgtEl>
                                        <p:attrNameLst>
                                          <p:attrName>style.rotation</p:attrName>
                                        </p:attrNameLst>
                                      </p:cBhvr>
                                      <p:tavLst>
                                        <p:tav tm="0">
                                          <p:val>
                                            <p:fltVal val="-90"/>
                                          </p:val>
                                        </p:tav>
                                        <p:tav tm="100000">
                                          <p:val>
                                            <p:fltVal val="0"/>
                                          </p:val>
                                        </p:tav>
                                      </p:tavLst>
                                    </p:anim>
                                    <p:anim calcmode="lin" valueType="num">
                                      <p:cBhvr>
                                        <p:cTn id="74" dur="800" decel="100000" fill="hold"/>
                                        <p:tgtEl>
                                          <p:spTgt spid="8">
                                            <p:txEl>
                                              <p:pRg st="6" end="6"/>
                                            </p:txEl>
                                          </p:spTgt>
                                        </p:tgtEl>
                                        <p:attrNameLst>
                                          <p:attrName>ppt_x</p:attrName>
                                        </p:attrNameLst>
                                      </p:cBhvr>
                                      <p:tavLst>
                                        <p:tav tm="0">
                                          <p:val>
                                            <p:strVal val="#ppt_x+0.4"/>
                                          </p:val>
                                        </p:tav>
                                        <p:tav tm="100000">
                                          <p:val>
                                            <p:strVal val="#ppt_x-0.05"/>
                                          </p:val>
                                        </p:tav>
                                      </p:tavLst>
                                    </p:anim>
                                    <p:anim calcmode="lin" valueType="num">
                                      <p:cBhvr>
                                        <p:cTn id="75" dur="800" decel="100000" fill="hold"/>
                                        <p:tgtEl>
                                          <p:spTgt spid="8">
                                            <p:txEl>
                                              <p:pRg st="6" end="6"/>
                                            </p:txEl>
                                          </p:spTgt>
                                        </p:tgtEl>
                                        <p:attrNameLst>
                                          <p:attrName>ppt_y</p:attrName>
                                        </p:attrNameLst>
                                      </p:cBhvr>
                                      <p:tavLst>
                                        <p:tav tm="0">
                                          <p:val>
                                            <p:strVal val="#ppt_y-0.4"/>
                                          </p:val>
                                        </p:tav>
                                        <p:tav tm="100000">
                                          <p:val>
                                            <p:strVal val="#ppt_y+0.1"/>
                                          </p:val>
                                        </p:tav>
                                      </p:tavLst>
                                    </p:anim>
                                    <p:anim calcmode="lin" valueType="num">
                                      <p:cBhvr>
                                        <p:cTn id="76" dur="200" accel="100000" fill="hold">
                                          <p:stCondLst>
                                            <p:cond delay="800"/>
                                          </p:stCondLst>
                                        </p:cTn>
                                        <p:tgtEl>
                                          <p:spTgt spid="8">
                                            <p:txEl>
                                              <p:pRg st="6" end="6"/>
                                            </p:txEl>
                                          </p:spTgt>
                                        </p:tgtEl>
                                        <p:attrNameLst>
                                          <p:attrName>ppt_x</p:attrName>
                                        </p:attrNameLst>
                                      </p:cBhvr>
                                      <p:tavLst>
                                        <p:tav tm="0">
                                          <p:val>
                                            <p:strVal val="#ppt_x-0.05"/>
                                          </p:val>
                                        </p:tav>
                                        <p:tav tm="100000">
                                          <p:val>
                                            <p:strVal val="#ppt_x"/>
                                          </p:val>
                                        </p:tav>
                                      </p:tavLst>
                                    </p:anim>
                                    <p:anim calcmode="lin" valueType="num">
                                      <p:cBhvr>
                                        <p:cTn id="77" dur="200" accel="100000" fill="hold">
                                          <p:stCondLst>
                                            <p:cond delay="800"/>
                                          </p:stCondLst>
                                        </p:cTn>
                                        <p:tgtEl>
                                          <p:spTgt spid="8">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30" presetClass="entr" presetSubtype="0" fill="hold" nodeType="clickEffect">
                                  <p:stCondLst>
                                    <p:cond delay="0"/>
                                  </p:stCondLst>
                                  <p:childTnLst>
                                    <p:set>
                                      <p:cBhvr>
                                        <p:cTn id="81" dur="1" fill="hold">
                                          <p:stCondLst>
                                            <p:cond delay="0"/>
                                          </p:stCondLst>
                                        </p:cTn>
                                        <p:tgtEl>
                                          <p:spTgt spid="8">
                                            <p:txEl>
                                              <p:pRg st="7" end="7"/>
                                            </p:txEl>
                                          </p:spTgt>
                                        </p:tgtEl>
                                        <p:attrNameLst>
                                          <p:attrName>style.visibility</p:attrName>
                                        </p:attrNameLst>
                                      </p:cBhvr>
                                      <p:to>
                                        <p:strVal val="visible"/>
                                      </p:to>
                                    </p:set>
                                    <p:animEffect transition="in" filter="fade">
                                      <p:cBhvr>
                                        <p:cTn id="82" dur="800" decel="100000"/>
                                        <p:tgtEl>
                                          <p:spTgt spid="8">
                                            <p:txEl>
                                              <p:pRg st="7" end="7"/>
                                            </p:txEl>
                                          </p:spTgt>
                                        </p:tgtEl>
                                      </p:cBhvr>
                                    </p:animEffect>
                                    <p:anim calcmode="lin" valueType="num">
                                      <p:cBhvr>
                                        <p:cTn id="83" dur="800" decel="100000" fill="hold"/>
                                        <p:tgtEl>
                                          <p:spTgt spid="8">
                                            <p:txEl>
                                              <p:pRg st="7" end="7"/>
                                            </p:txEl>
                                          </p:spTgt>
                                        </p:tgtEl>
                                        <p:attrNameLst>
                                          <p:attrName>style.rotation</p:attrName>
                                        </p:attrNameLst>
                                      </p:cBhvr>
                                      <p:tavLst>
                                        <p:tav tm="0">
                                          <p:val>
                                            <p:fltVal val="-90"/>
                                          </p:val>
                                        </p:tav>
                                        <p:tav tm="100000">
                                          <p:val>
                                            <p:fltVal val="0"/>
                                          </p:val>
                                        </p:tav>
                                      </p:tavLst>
                                    </p:anim>
                                    <p:anim calcmode="lin" valueType="num">
                                      <p:cBhvr>
                                        <p:cTn id="84" dur="800" decel="100000" fill="hold"/>
                                        <p:tgtEl>
                                          <p:spTgt spid="8">
                                            <p:txEl>
                                              <p:pRg st="7" end="7"/>
                                            </p:txEl>
                                          </p:spTgt>
                                        </p:tgtEl>
                                        <p:attrNameLst>
                                          <p:attrName>ppt_x</p:attrName>
                                        </p:attrNameLst>
                                      </p:cBhvr>
                                      <p:tavLst>
                                        <p:tav tm="0">
                                          <p:val>
                                            <p:strVal val="#ppt_x+0.4"/>
                                          </p:val>
                                        </p:tav>
                                        <p:tav tm="100000">
                                          <p:val>
                                            <p:strVal val="#ppt_x-0.05"/>
                                          </p:val>
                                        </p:tav>
                                      </p:tavLst>
                                    </p:anim>
                                    <p:anim calcmode="lin" valueType="num">
                                      <p:cBhvr>
                                        <p:cTn id="85" dur="800" decel="100000" fill="hold"/>
                                        <p:tgtEl>
                                          <p:spTgt spid="8">
                                            <p:txEl>
                                              <p:pRg st="7" end="7"/>
                                            </p:txEl>
                                          </p:spTgt>
                                        </p:tgtEl>
                                        <p:attrNameLst>
                                          <p:attrName>ppt_y</p:attrName>
                                        </p:attrNameLst>
                                      </p:cBhvr>
                                      <p:tavLst>
                                        <p:tav tm="0">
                                          <p:val>
                                            <p:strVal val="#ppt_y-0.4"/>
                                          </p:val>
                                        </p:tav>
                                        <p:tav tm="100000">
                                          <p:val>
                                            <p:strVal val="#ppt_y+0.1"/>
                                          </p:val>
                                        </p:tav>
                                      </p:tavLst>
                                    </p:anim>
                                    <p:anim calcmode="lin" valueType="num">
                                      <p:cBhvr>
                                        <p:cTn id="86" dur="200" accel="100000" fill="hold">
                                          <p:stCondLst>
                                            <p:cond delay="800"/>
                                          </p:stCondLst>
                                        </p:cTn>
                                        <p:tgtEl>
                                          <p:spTgt spid="8">
                                            <p:txEl>
                                              <p:pRg st="7" end="7"/>
                                            </p:txEl>
                                          </p:spTgt>
                                        </p:tgtEl>
                                        <p:attrNameLst>
                                          <p:attrName>ppt_x</p:attrName>
                                        </p:attrNameLst>
                                      </p:cBhvr>
                                      <p:tavLst>
                                        <p:tav tm="0">
                                          <p:val>
                                            <p:strVal val="#ppt_x-0.05"/>
                                          </p:val>
                                        </p:tav>
                                        <p:tav tm="100000">
                                          <p:val>
                                            <p:strVal val="#ppt_x"/>
                                          </p:val>
                                        </p:tav>
                                      </p:tavLst>
                                    </p:anim>
                                    <p:anim calcmode="lin" valueType="num">
                                      <p:cBhvr>
                                        <p:cTn id="87" dur="200" accel="100000" fill="hold">
                                          <p:stCondLst>
                                            <p:cond delay="800"/>
                                          </p:stCondLst>
                                        </p:cTn>
                                        <p:tgtEl>
                                          <p:spTgt spid="8">
                                            <p:txEl>
                                              <p:pRg st="7" end="7"/>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B5EE610E-1A61-35EB-2E1F-AD819F47F577}"/>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24BDFA83-1686-5029-B335-C26A9F6F83BC}"/>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946A23C2-63CE-1CEB-2B08-F3F2B8C18492}"/>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Text Box 5">
            <a:extLst>
              <a:ext uri="{FF2B5EF4-FFF2-40B4-BE49-F238E27FC236}">
                <a16:creationId xmlns:a16="http://schemas.microsoft.com/office/drawing/2014/main" id="{320B50FE-A571-D83B-40AD-969FFB7E3C92}"/>
              </a:ext>
            </a:extLst>
          </p:cNvPr>
          <p:cNvSpPr txBox="1">
            <a:spLocks noChangeArrowheads="1"/>
          </p:cNvSpPr>
          <p:nvPr/>
        </p:nvSpPr>
        <p:spPr bwMode="auto">
          <a:xfrm>
            <a:off x="1575317" y="591781"/>
            <a:ext cx="8715375" cy="584200"/>
          </a:xfrm>
          <a:prstGeom prst="rect">
            <a:avLst/>
          </a:prstGeom>
          <a:noFill/>
          <a:ln w="9525">
            <a:noFill/>
            <a:miter lim="800000"/>
            <a:headEnd/>
            <a:tailEnd/>
          </a:ln>
        </p:spPr>
        <p:txBody>
          <a:bodyPr>
            <a:spAutoFit/>
          </a:bodyPr>
          <a:lstStyle/>
          <a:p>
            <a:pPr algn="ctr" eaLnBrk="1" hangingPunct="1">
              <a:defRPr/>
            </a:pPr>
            <a:r>
              <a:rPr lang="it-IT" sz="3200" b="1" dirty="0">
                <a:solidFill>
                  <a:srgbClr val="000000"/>
                </a:solidFill>
              </a:rPr>
              <a:t>L’ACCORDO TECNICO</a:t>
            </a:r>
            <a:endParaRPr lang="it-IT" sz="3200" b="1" dirty="0">
              <a:solidFill>
                <a:srgbClr val="000000"/>
              </a:solidFill>
              <a:latin typeface="+mn-lt"/>
            </a:endParaRPr>
          </a:p>
        </p:txBody>
      </p:sp>
      <p:sp>
        <p:nvSpPr>
          <p:cNvPr id="6" name="Rettangolo 5">
            <a:extLst>
              <a:ext uri="{FF2B5EF4-FFF2-40B4-BE49-F238E27FC236}">
                <a16:creationId xmlns:a16="http://schemas.microsoft.com/office/drawing/2014/main" id="{12452B5B-EA80-C0C8-D6AD-A230A4832F6E}"/>
              </a:ext>
            </a:extLst>
          </p:cNvPr>
          <p:cNvSpPr/>
          <p:nvPr/>
        </p:nvSpPr>
        <p:spPr>
          <a:xfrm>
            <a:off x="827088" y="1412875"/>
            <a:ext cx="7921625" cy="4032250"/>
          </a:xfrm>
          <a:prstGeom prst="rect">
            <a:avLst/>
          </a:prstGeom>
        </p:spPr>
        <p:txBody>
          <a:bodyPr>
            <a:spAutoFit/>
          </a:bodyPr>
          <a:lstStyle/>
          <a:p>
            <a:pPr marL="457200" indent="-457200" eaLnBrk="1" hangingPunct="1">
              <a:buFont typeface="Arial" panose="020B0604020202020204" pitchFamily="34" charset="0"/>
              <a:buChar char="•"/>
              <a:defRPr/>
            </a:pPr>
            <a:r>
              <a:rPr lang="it-IT" sz="3200" dirty="0">
                <a:latin typeface="+mn-lt"/>
              </a:rPr>
              <a:t>Controllo Qualità e Rilascio</a:t>
            </a:r>
          </a:p>
          <a:p>
            <a:pPr marL="457200" indent="-457200" eaLnBrk="1" hangingPunct="1">
              <a:buFont typeface="Arial" panose="020B0604020202020204" pitchFamily="34" charset="0"/>
              <a:buChar char="•"/>
              <a:defRPr/>
            </a:pPr>
            <a:r>
              <a:rPr lang="it-IT" sz="3200" dirty="0">
                <a:latin typeface="+mn-lt"/>
              </a:rPr>
              <a:t>Rilascio e consegna (modalità e doc.)</a:t>
            </a:r>
          </a:p>
          <a:p>
            <a:pPr marL="457200" indent="-457200" eaLnBrk="1" hangingPunct="1">
              <a:buFont typeface="Arial" panose="020B0604020202020204" pitchFamily="34" charset="0"/>
              <a:buChar char="•"/>
              <a:defRPr/>
            </a:pPr>
            <a:r>
              <a:rPr lang="it-IT" sz="3200" dirty="0">
                <a:latin typeface="+mn-lt"/>
              </a:rPr>
              <a:t>Conservazione, Immagazzinamento</a:t>
            </a:r>
          </a:p>
          <a:p>
            <a:pPr marL="457200" indent="-457200" eaLnBrk="1" hangingPunct="1">
              <a:buFont typeface="Arial" panose="020B0604020202020204" pitchFamily="34" charset="0"/>
              <a:buChar char="•"/>
              <a:defRPr/>
            </a:pPr>
            <a:r>
              <a:rPr lang="it-IT" sz="3200" dirty="0">
                <a:latin typeface="+mn-lt"/>
              </a:rPr>
              <a:t>Spedizione</a:t>
            </a:r>
          </a:p>
          <a:p>
            <a:pPr marL="457200" indent="-457200" eaLnBrk="1" hangingPunct="1">
              <a:buFont typeface="Arial" panose="020B0604020202020204" pitchFamily="34" charset="0"/>
              <a:buChar char="•"/>
              <a:defRPr/>
            </a:pPr>
            <a:r>
              <a:rPr lang="it-IT" sz="3200" dirty="0">
                <a:latin typeface="+mn-lt"/>
              </a:rPr>
              <a:t>Documentazione</a:t>
            </a:r>
          </a:p>
          <a:p>
            <a:pPr marL="457200" indent="-457200" eaLnBrk="1" hangingPunct="1">
              <a:buFont typeface="Arial" panose="020B0604020202020204" pitchFamily="34" charset="0"/>
              <a:buChar char="•"/>
              <a:defRPr/>
            </a:pPr>
            <a:r>
              <a:rPr lang="it-IT" sz="3200" dirty="0" err="1">
                <a:latin typeface="+mn-lt"/>
              </a:rPr>
              <a:t>Change</a:t>
            </a:r>
            <a:r>
              <a:rPr lang="it-IT" sz="3200" dirty="0">
                <a:latin typeface="+mn-lt"/>
              </a:rPr>
              <a:t> Control</a:t>
            </a:r>
          </a:p>
          <a:p>
            <a:pPr marL="457200" indent="-457200" eaLnBrk="1" hangingPunct="1">
              <a:buFont typeface="Arial" panose="020B0604020202020204" pitchFamily="34" charset="0"/>
              <a:buChar char="•"/>
              <a:defRPr/>
            </a:pPr>
            <a:r>
              <a:rPr lang="it-IT" sz="3200" dirty="0">
                <a:latin typeface="+mn-lt"/>
              </a:rPr>
              <a:t>Audit ed ispezioni</a:t>
            </a:r>
          </a:p>
          <a:p>
            <a:pPr marL="457200" indent="-457200" eaLnBrk="1" hangingPunct="1">
              <a:buFont typeface="Arial" panose="020B0604020202020204" pitchFamily="34" charset="0"/>
              <a:buChar char="•"/>
              <a:defRPr/>
            </a:pPr>
            <a:r>
              <a:rPr lang="it-IT" sz="3200" dirty="0">
                <a:latin typeface="+mn-lt"/>
              </a:rPr>
              <a:t>Reclami</a:t>
            </a:r>
          </a:p>
        </p:txBody>
      </p:sp>
    </p:spTree>
    <p:extLst>
      <p:ext uri="{BB962C8B-B14F-4D97-AF65-F5344CB8AC3E}">
        <p14:creationId xmlns:p14="http://schemas.microsoft.com/office/powerpoint/2010/main" val="40853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800" decel="100000"/>
                                        <p:tgtEl>
                                          <p:spTgt spid="6">
                                            <p:txEl>
                                              <p:pRg st="0" end="0"/>
                                            </p:txEl>
                                          </p:spTgt>
                                        </p:tgtEl>
                                      </p:cBhvr>
                                    </p:animEffect>
                                    <p:anim calcmode="lin" valueType="num">
                                      <p:cBhvr>
                                        <p:cTn id="13" dur="800" decel="100000" fill="hold"/>
                                        <p:tgtEl>
                                          <p:spTgt spid="6">
                                            <p:txEl>
                                              <p:pRg st="0" end="0"/>
                                            </p:txEl>
                                          </p:spTgt>
                                        </p:tgtEl>
                                        <p:attrNameLst>
                                          <p:attrName>style.rotation</p:attrName>
                                        </p:attrNameLst>
                                      </p:cBhvr>
                                      <p:tavLst>
                                        <p:tav tm="0">
                                          <p:val>
                                            <p:fltVal val="-90"/>
                                          </p:val>
                                        </p:tav>
                                        <p:tav tm="100000">
                                          <p:val>
                                            <p:fltVal val="0"/>
                                          </p:val>
                                        </p:tav>
                                      </p:tavLst>
                                    </p:anim>
                                    <p:anim calcmode="lin" valueType="num">
                                      <p:cBhvr>
                                        <p:cTn id="14" dur="800" decel="100000" fill="hold"/>
                                        <p:tgtEl>
                                          <p:spTgt spid="6">
                                            <p:txEl>
                                              <p:pRg st="0" end="0"/>
                                            </p:txEl>
                                          </p:spTgt>
                                        </p:tgtEl>
                                        <p:attrNameLst>
                                          <p:attrName>ppt_x</p:attrName>
                                        </p:attrNameLst>
                                      </p:cBhvr>
                                      <p:tavLst>
                                        <p:tav tm="0">
                                          <p:val>
                                            <p:strVal val="#ppt_x+0.4"/>
                                          </p:val>
                                        </p:tav>
                                        <p:tav tm="100000">
                                          <p:val>
                                            <p:strVal val="#ppt_x-0.05"/>
                                          </p:val>
                                        </p:tav>
                                      </p:tavLst>
                                    </p:anim>
                                    <p:anim calcmode="lin" valueType="num">
                                      <p:cBhvr>
                                        <p:cTn id="15" dur="800" decel="100000" fill="hold"/>
                                        <p:tgtEl>
                                          <p:spTgt spid="6">
                                            <p:txEl>
                                              <p:pRg st="0" end="0"/>
                                            </p:txEl>
                                          </p:spTgt>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6">
                                            <p:txEl>
                                              <p:pRg st="0" end="0"/>
                                            </p:txEl>
                                          </p:spTgt>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6">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800" decel="100000"/>
                                        <p:tgtEl>
                                          <p:spTgt spid="6">
                                            <p:txEl>
                                              <p:pRg st="1" end="1"/>
                                            </p:txEl>
                                          </p:spTgt>
                                        </p:tgtEl>
                                      </p:cBhvr>
                                    </p:animEffect>
                                    <p:anim calcmode="lin" valueType="num">
                                      <p:cBhvr>
                                        <p:cTn id="23" dur="800" decel="100000" fill="hold"/>
                                        <p:tgtEl>
                                          <p:spTgt spid="6">
                                            <p:txEl>
                                              <p:pRg st="1" end="1"/>
                                            </p:txEl>
                                          </p:spTgt>
                                        </p:tgtEl>
                                        <p:attrNameLst>
                                          <p:attrName>style.rotation</p:attrName>
                                        </p:attrNameLst>
                                      </p:cBhvr>
                                      <p:tavLst>
                                        <p:tav tm="0">
                                          <p:val>
                                            <p:fltVal val="-90"/>
                                          </p:val>
                                        </p:tav>
                                        <p:tav tm="100000">
                                          <p:val>
                                            <p:fltVal val="0"/>
                                          </p:val>
                                        </p:tav>
                                      </p:tavLst>
                                    </p:anim>
                                    <p:anim calcmode="lin" valueType="num">
                                      <p:cBhvr>
                                        <p:cTn id="24" dur="800" decel="100000" fill="hold"/>
                                        <p:tgtEl>
                                          <p:spTgt spid="6">
                                            <p:txEl>
                                              <p:pRg st="1" end="1"/>
                                            </p:txEl>
                                          </p:spTgt>
                                        </p:tgtEl>
                                        <p:attrNameLst>
                                          <p:attrName>ppt_x</p:attrName>
                                        </p:attrNameLst>
                                      </p:cBhvr>
                                      <p:tavLst>
                                        <p:tav tm="0">
                                          <p:val>
                                            <p:strVal val="#ppt_x+0.4"/>
                                          </p:val>
                                        </p:tav>
                                        <p:tav tm="100000">
                                          <p:val>
                                            <p:strVal val="#ppt_x-0.05"/>
                                          </p:val>
                                        </p:tav>
                                      </p:tavLst>
                                    </p:anim>
                                    <p:anim calcmode="lin" valueType="num">
                                      <p:cBhvr>
                                        <p:cTn id="25" dur="800" decel="100000" fill="hold"/>
                                        <p:tgtEl>
                                          <p:spTgt spid="6">
                                            <p:txEl>
                                              <p:pRg st="1" end="1"/>
                                            </p:txEl>
                                          </p:spTgt>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6">
                                            <p:txEl>
                                              <p:pRg st="1" end="1"/>
                                            </p:txEl>
                                          </p:spTgt>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6">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0" presetClass="entr" presetSubtype="0"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800" decel="100000"/>
                                        <p:tgtEl>
                                          <p:spTgt spid="6">
                                            <p:txEl>
                                              <p:pRg st="2" end="2"/>
                                            </p:txEl>
                                          </p:spTgt>
                                        </p:tgtEl>
                                      </p:cBhvr>
                                    </p:animEffect>
                                    <p:anim calcmode="lin" valueType="num">
                                      <p:cBhvr>
                                        <p:cTn id="33" dur="800" decel="100000" fill="hold"/>
                                        <p:tgtEl>
                                          <p:spTgt spid="6">
                                            <p:txEl>
                                              <p:pRg st="2" end="2"/>
                                            </p:txEl>
                                          </p:spTgt>
                                        </p:tgtEl>
                                        <p:attrNameLst>
                                          <p:attrName>style.rotation</p:attrName>
                                        </p:attrNameLst>
                                      </p:cBhvr>
                                      <p:tavLst>
                                        <p:tav tm="0">
                                          <p:val>
                                            <p:fltVal val="-90"/>
                                          </p:val>
                                        </p:tav>
                                        <p:tav tm="100000">
                                          <p:val>
                                            <p:fltVal val="0"/>
                                          </p:val>
                                        </p:tav>
                                      </p:tavLst>
                                    </p:anim>
                                    <p:anim calcmode="lin" valueType="num">
                                      <p:cBhvr>
                                        <p:cTn id="34" dur="800" decel="100000" fill="hold"/>
                                        <p:tgtEl>
                                          <p:spTgt spid="6">
                                            <p:txEl>
                                              <p:pRg st="2" end="2"/>
                                            </p:txEl>
                                          </p:spTgt>
                                        </p:tgtEl>
                                        <p:attrNameLst>
                                          <p:attrName>ppt_x</p:attrName>
                                        </p:attrNameLst>
                                      </p:cBhvr>
                                      <p:tavLst>
                                        <p:tav tm="0">
                                          <p:val>
                                            <p:strVal val="#ppt_x+0.4"/>
                                          </p:val>
                                        </p:tav>
                                        <p:tav tm="100000">
                                          <p:val>
                                            <p:strVal val="#ppt_x-0.05"/>
                                          </p:val>
                                        </p:tav>
                                      </p:tavLst>
                                    </p:anim>
                                    <p:anim calcmode="lin" valueType="num">
                                      <p:cBhvr>
                                        <p:cTn id="35" dur="800" decel="100000" fill="hold"/>
                                        <p:tgtEl>
                                          <p:spTgt spid="6">
                                            <p:txEl>
                                              <p:pRg st="2" end="2"/>
                                            </p:txEl>
                                          </p:spTgt>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6">
                                            <p:txEl>
                                              <p:pRg st="2" end="2"/>
                                            </p:txEl>
                                          </p:spTgt>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6">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0" presetClass="entr" presetSubtype="0" fill="hold" nodeType="clickEffect">
                                  <p:stCondLst>
                                    <p:cond delay="0"/>
                                  </p:stCondLst>
                                  <p:childTnLst>
                                    <p:set>
                                      <p:cBhvr>
                                        <p:cTn id="41" dur="1" fill="hold">
                                          <p:stCondLst>
                                            <p:cond delay="0"/>
                                          </p:stCondLst>
                                        </p:cTn>
                                        <p:tgtEl>
                                          <p:spTgt spid="6">
                                            <p:txEl>
                                              <p:pRg st="3" end="3"/>
                                            </p:txEl>
                                          </p:spTgt>
                                        </p:tgtEl>
                                        <p:attrNameLst>
                                          <p:attrName>style.visibility</p:attrName>
                                        </p:attrNameLst>
                                      </p:cBhvr>
                                      <p:to>
                                        <p:strVal val="visible"/>
                                      </p:to>
                                    </p:set>
                                    <p:animEffect transition="in" filter="fade">
                                      <p:cBhvr>
                                        <p:cTn id="42" dur="800" decel="100000"/>
                                        <p:tgtEl>
                                          <p:spTgt spid="6">
                                            <p:txEl>
                                              <p:pRg st="3" end="3"/>
                                            </p:txEl>
                                          </p:spTgt>
                                        </p:tgtEl>
                                      </p:cBhvr>
                                    </p:animEffect>
                                    <p:anim calcmode="lin" valueType="num">
                                      <p:cBhvr>
                                        <p:cTn id="43" dur="800" decel="100000" fill="hold"/>
                                        <p:tgtEl>
                                          <p:spTgt spid="6">
                                            <p:txEl>
                                              <p:pRg st="3" end="3"/>
                                            </p:txEl>
                                          </p:spTgt>
                                        </p:tgtEl>
                                        <p:attrNameLst>
                                          <p:attrName>style.rotation</p:attrName>
                                        </p:attrNameLst>
                                      </p:cBhvr>
                                      <p:tavLst>
                                        <p:tav tm="0">
                                          <p:val>
                                            <p:fltVal val="-90"/>
                                          </p:val>
                                        </p:tav>
                                        <p:tav tm="100000">
                                          <p:val>
                                            <p:fltVal val="0"/>
                                          </p:val>
                                        </p:tav>
                                      </p:tavLst>
                                    </p:anim>
                                    <p:anim calcmode="lin" valueType="num">
                                      <p:cBhvr>
                                        <p:cTn id="44" dur="800" decel="100000" fill="hold"/>
                                        <p:tgtEl>
                                          <p:spTgt spid="6">
                                            <p:txEl>
                                              <p:pRg st="3" end="3"/>
                                            </p:txEl>
                                          </p:spTgt>
                                        </p:tgtEl>
                                        <p:attrNameLst>
                                          <p:attrName>ppt_x</p:attrName>
                                        </p:attrNameLst>
                                      </p:cBhvr>
                                      <p:tavLst>
                                        <p:tav tm="0">
                                          <p:val>
                                            <p:strVal val="#ppt_x+0.4"/>
                                          </p:val>
                                        </p:tav>
                                        <p:tav tm="100000">
                                          <p:val>
                                            <p:strVal val="#ppt_x-0.05"/>
                                          </p:val>
                                        </p:tav>
                                      </p:tavLst>
                                    </p:anim>
                                    <p:anim calcmode="lin" valueType="num">
                                      <p:cBhvr>
                                        <p:cTn id="45" dur="800" decel="100000" fill="hold"/>
                                        <p:tgtEl>
                                          <p:spTgt spid="6">
                                            <p:txEl>
                                              <p:pRg st="3" end="3"/>
                                            </p:txEl>
                                          </p:spTgt>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6">
                                            <p:txEl>
                                              <p:pRg st="3" end="3"/>
                                            </p:txEl>
                                          </p:spTgt>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6">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0" presetClass="entr" presetSubtype="0" fill="hold" nodeType="clickEffect">
                                  <p:stCondLst>
                                    <p:cond delay="0"/>
                                  </p:stCondLst>
                                  <p:childTnLst>
                                    <p:set>
                                      <p:cBhvr>
                                        <p:cTn id="51" dur="1" fill="hold">
                                          <p:stCondLst>
                                            <p:cond delay="0"/>
                                          </p:stCondLst>
                                        </p:cTn>
                                        <p:tgtEl>
                                          <p:spTgt spid="6">
                                            <p:txEl>
                                              <p:pRg st="4" end="4"/>
                                            </p:txEl>
                                          </p:spTgt>
                                        </p:tgtEl>
                                        <p:attrNameLst>
                                          <p:attrName>style.visibility</p:attrName>
                                        </p:attrNameLst>
                                      </p:cBhvr>
                                      <p:to>
                                        <p:strVal val="visible"/>
                                      </p:to>
                                    </p:set>
                                    <p:animEffect transition="in" filter="fade">
                                      <p:cBhvr>
                                        <p:cTn id="52" dur="800" decel="100000"/>
                                        <p:tgtEl>
                                          <p:spTgt spid="6">
                                            <p:txEl>
                                              <p:pRg st="4" end="4"/>
                                            </p:txEl>
                                          </p:spTgt>
                                        </p:tgtEl>
                                      </p:cBhvr>
                                    </p:animEffect>
                                    <p:anim calcmode="lin" valueType="num">
                                      <p:cBhvr>
                                        <p:cTn id="53" dur="800" decel="100000" fill="hold"/>
                                        <p:tgtEl>
                                          <p:spTgt spid="6">
                                            <p:txEl>
                                              <p:pRg st="4" end="4"/>
                                            </p:txEl>
                                          </p:spTgt>
                                        </p:tgtEl>
                                        <p:attrNameLst>
                                          <p:attrName>style.rotation</p:attrName>
                                        </p:attrNameLst>
                                      </p:cBhvr>
                                      <p:tavLst>
                                        <p:tav tm="0">
                                          <p:val>
                                            <p:fltVal val="-90"/>
                                          </p:val>
                                        </p:tav>
                                        <p:tav tm="100000">
                                          <p:val>
                                            <p:fltVal val="0"/>
                                          </p:val>
                                        </p:tav>
                                      </p:tavLst>
                                    </p:anim>
                                    <p:anim calcmode="lin" valueType="num">
                                      <p:cBhvr>
                                        <p:cTn id="54" dur="800" decel="100000" fill="hold"/>
                                        <p:tgtEl>
                                          <p:spTgt spid="6">
                                            <p:txEl>
                                              <p:pRg st="4" end="4"/>
                                            </p:txEl>
                                          </p:spTgt>
                                        </p:tgtEl>
                                        <p:attrNameLst>
                                          <p:attrName>ppt_x</p:attrName>
                                        </p:attrNameLst>
                                      </p:cBhvr>
                                      <p:tavLst>
                                        <p:tav tm="0">
                                          <p:val>
                                            <p:strVal val="#ppt_x+0.4"/>
                                          </p:val>
                                        </p:tav>
                                        <p:tav tm="100000">
                                          <p:val>
                                            <p:strVal val="#ppt_x-0.05"/>
                                          </p:val>
                                        </p:tav>
                                      </p:tavLst>
                                    </p:anim>
                                    <p:anim calcmode="lin" valueType="num">
                                      <p:cBhvr>
                                        <p:cTn id="55" dur="800" decel="100000" fill="hold"/>
                                        <p:tgtEl>
                                          <p:spTgt spid="6">
                                            <p:txEl>
                                              <p:pRg st="4" end="4"/>
                                            </p:txEl>
                                          </p:spTgt>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6">
                                            <p:txEl>
                                              <p:pRg st="4" end="4"/>
                                            </p:txEl>
                                          </p:spTgt>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6">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30" presetClass="entr" presetSubtype="0" fill="hold" nodeType="clickEffect">
                                  <p:stCondLst>
                                    <p:cond delay="0"/>
                                  </p:stCondLst>
                                  <p:childTnLst>
                                    <p:set>
                                      <p:cBhvr>
                                        <p:cTn id="61" dur="1" fill="hold">
                                          <p:stCondLst>
                                            <p:cond delay="0"/>
                                          </p:stCondLst>
                                        </p:cTn>
                                        <p:tgtEl>
                                          <p:spTgt spid="6">
                                            <p:txEl>
                                              <p:pRg st="5" end="5"/>
                                            </p:txEl>
                                          </p:spTgt>
                                        </p:tgtEl>
                                        <p:attrNameLst>
                                          <p:attrName>style.visibility</p:attrName>
                                        </p:attrNameLst>
                                      </p:cBhvr>
                                      <p:to>
                                        <p:strVal val="visible"/>
                                      </p:to>
                                    </p:set>
                                    <p:animEffect transition="in" filter="fade">
                                      <p:cBhvr>
                                        <p:cTn id="62" dur="800" decel="100000"/>
                                        <p:tgtEl>
                                          <p:spTgt spid="6">
                                            <p:txEl>
                                              <p:pRg st="5" end="5"/>
                                            </p:txEl>
                                          </p:spTgt>
                                        </p:tgtEl>
                                      </p:cBhvr>
                                    </p:animEffect>
                                    <p:anim calcmode="lin" valueType="num">
                                      <p:cBhvr>
                                        <p:cTn id="63" dur="800" decel="100000" fill="hold"/>
                                        <p:tgtEl>
                                          <p:spTgt spid="6">
                                            <p:txEl>
                                              <p:pRg st="5" end="5"/>
                                            </p:txEl>
                                          </p:spTgt>
                                        </p:tgtEl>
                                        <p:attrNameLst>
                                          <p:attrName>style.rotation</p:attrName>
                                        </p:attrNameLst>
                                      </p:cBhvr>
                                      <p:tavLst>
                                        <p:tav tm="0">
                                          <p:val>
                                            <p:fltVal val="-90"/>
                                          </p:val>
                                        </p:tav>
                                        <p:tav tm="100000">
                                          <p:val>
                                            <p:fltVal val="0"/>
                                          </p:val>
                                        </p:tav>
                                      </p:tavLst>
                                    </p:anim>
                                    <p:anim calcmode="lin" valueType="num">
                                      <p:cBhvr>
                                        <p:cTn id="64" dur="800" decel="100000" fill="hold"/>
                                        <p:tgtEl>
                                          <p:spTgt spid="6">
                                            <p:txEl>
                                              <p:pRg st="5" end="5"/>
                                            </p:txEl>
                                          </p:spTgt>
                                        </p:tgtEl>
                                        <p:attrNameLst>
                                          <p:attrName>ppt_x</p:attrName>
                                        </p:attrNameLst>
                                      </p:cBhvr>
                                      <p:tavLst>
                                        <p:tav tm="0">
                                          <p:val>
                                            <p:strVal val="#ppt_x+0.4"/>
                                          </p:val>
                                        </p:tav>
                                        <p:tav tm="100000">
                                          <p:val>
                                            <p:strVal val="#ppt_x-0.05"/>
                                          </p:val>
                                        </p:tav>
                                      </p:tavLst>
                                    </p:anim>
                                    <p:anim calcmode="lin" valueType="num">
                                      <p:cBhvr>
                                        <p:cTn id="65" dur="800" decel="100000" fill="hold"/>
                                        <p:tgtEl>
                                          <p:spTgt spid="6">
                                            <p:txEl>
                                              <p:pRg st="5" end="5"/>
                                            </p:txEl>
                                          </p:spTgt>
                                        </p:tgtEl>
                                        <p:attrNameLst>
                                          <p:attrName>ppt_y</p:attrName>
                                        </p:attrNameLst>
                                      </p:cBhvr>
                                      <p:tavLst>
                                        <p:tav tm="0">
                                          <p:val>
                                            <p:strVal val="#ppt_y-0.4"/>
                                          </p:val>
                                        </p:tav>
                                        <p:tav tm="100000">
                                          <p:val>
                                            <p:strVal val="#ppt_y+0.1"/>
                                          </p:val>
                                        </p:tav>
                                      </p:tavLst>
                                    </p:anim>
                                    <p:anim calcmode="lin" valueType="num">
                                      <p:cBhvr>
                                        <p:cTn id="66" dur="200" accel="100000" fill="hold">
                                          <p:stCondLst>
                                            <p:cond delay="800"/>
                                          </p:stCondLst>
                                        </p:cTn>
                                        <p:tgtEl>
                                          <p:spTgt spid="6">
                                            <p:txEl>
                                              <p:pRg st="5" end="5"/>
                                            </p:txEl>
                                          </p:spTgt>
                                        </p:tgtEl>
                                        <p:attrNameLst>
                                          <p:attrName>ppt_x</p:attrName>
                                        </p:attrNameLst>
                                      </p:cBhvr>
                                      <p:tavLst>
                                        <p:tav tm="0">
                                          <p:val>
                                            <p:strVal val="#ppt_x-0.05"/>
                                          </p:val>
                                        </p:tav>
                                        <p:tav tm="100000">
                                          <p:val>
                                            <p:strVal val="#ppt_x"/>
                                          </p:val>
                                        </p:tav>
                                      </p:tavLst>
                                    </p:anim>
                                    <p:anim calcmode="lin" valueType="num">
                                      <p:cBhvr>
                                        <p:cTn id="67" dur="200" accel="100000" fill="hold">
                                          <p:stCondLst>
                                            <p:cond delay="800"/>
                                          </p:stCondLst>
                                        </p:cTn>
                                        <p:tgtEl>
                                          <p:spTgt spid="6">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30" presetClass="entr" presetSubtype="0" fill="hold" nodeType="clickEffect">
                                  <p:stCondLst>
                                    <p:cond delay="0"/>
                                  </p:stCondLst>
                                  <p:childTnLst>
                                    <p:set>
                                      <p:cBhvr>
                                        <p:cTn id="71" dur="1" fill="hold">
                                          <p:stCondLst>
                                            <p:cond delay="0"/>
                                          </p:stCondLst>
                                        </p:cTn>
                                        <p:tgtEl>
                                          <p:spTgt spid="6">
                                            <p:txEl>
                                              <p:pRg st="6" end="6"/>
                                            </p:txEl>
                                          </p:spTgt>
                                        </p:tgtEl>
                                        <p:attrNameLst>
                                          <p:attrName>style.visibility</p:attrName>
                                        </p:attrNameLst>
                                      </p:cBhvr>
                                      <p:to>
                                        <p:strVal val="visible"/>
                                      </p:to>
                                    </p:set>
                                    <p:animEffect transition="in" filter="fade">
                                      <p:cBhvr>
                                        <p:cTn id="72" dur="800" decel="100000"/>
                                        <p:tgtEl>
                                          <p:spTgt spid="6">
                                            <p:txEl>
                                              <p:pRg st="6" end="6"/>
                                            </p:txEl>
                                          </p:spTgt>
                                        </p:tgtEl>
                                      </p:cBhvr>
                                    </p:animEffect>
                                    <p:anim calcmode="lin" valueType="num">
                                      <p:cBhvr>
                                        <p:cTn id="73" dur="800" decel="100000" fill="hold"/>
                                        <p:tgtEl>
                                          <p:spTgt spid="6">
                                            <p:txEl>
                                              <p:pRg st="6" end="6"/>
                                            </p:txEl>
                                          </p:spTgt>
                                        </p:tgtEl>
                                        <p:attrNameLst>
                                          <p:attrName>style.rotation</p:attrName>
                                        </p:attrNameLst>
                                      </p:cBhvr>
                                      <p:tavLst>
                                        <p:tav tm="0">
                                          <p:val>
                                            <p:fltVal val="-90"/>
                                          </p:val>
                                        </p:tav>
                                        <p:tav tm="100000">
                                          <p:val>
                                            <p:fltVal val="0"/>
                                          </p:val>
                                        </p:tav>
                                      </p:tavLst>
                                    </p:anim>
                                    <p:anim calcmode="lin" valueType="num">
                                      <p:cBhvr>
                                        <p:cTn id="74" dur="800" decel="100000" fill="hold"/>
                                        <p:tgtEl>
                                          <p:spTgt spid="6">
                                            <p:txEl>
                                              <p:pRg st="6" end="6"/>
                                            </p:txEl>
                                          </p:spTgt>
                                        </p:tgtEl>
                                        <p:attrNameLst>
                                          <p:attrName>ppt_x</p:attrName>
                                        </p:attrNameLst>
                                      </p:cBhvr>
                                      <p:tavLst>
                                        <p:tav tm="0">
                                          <p:val>
                                            <p:strVal val="#ppt_x+0.4"/>
                                          </p:val>
                                        </p:tav>
                                        <p:tav tm="100000">
                                          <p:val>
                                            <p:strVal val="#ppt_x-0.05"/>
                                          </p:val>
                                        </p:tav>
                                      </p:tavLst>
                                    </p:anim>
                                    <p:anim calcmode="lin" valueType="num">
                                      <p:cBhvr>
                                        <p:cTn id="75" dur="800" decel="100000" fill="hold"/>
                                        <p:tgtEl>
                                          <p:spTgt spid="6">
                                            <p:txEl>
                                              <p:pRg st="6" end="6"/>
                                            </p:txEl>
                                          </p:spTgt>
                                        </p:tgtEl>
                                        <p:attrNameLst>
                                          <p:attrName>ppt_y</p:attrName>
                                        </p:attrNameLst>
                                      </p:cBhvr>
                                      <p:tavLst>
                                        <p:tav tm="0">
                                          <p:val>
                                            <p:strVal val="#ppt_y-0.4"/>
                                          </p:val>
                                        </p:tav>
                                        <p:tav tm="100000">
                                          <p:val>
                                            <p:strVal val="#ppt_y+0.1"/>
                                          </p:val>
                                        </p:tav>
                                      </p:tavLst>
                                    </p:anim>
                                    <p:anim calcmode="lin" valueType="num">
                                      <p:cBhvr>
                                        <p:cTn id="76" dur="200" accel="100000" fill="hold">
                                          <p:stCondLst>
                                            <p:cond delay="800"/>
                                          </p:stCondLst>
                                        </p:cTn>
                                        <p:tgtEl>
                                          <p:spTgt spid="6">
                                            <p:txEl>
                                              <p:pRg st="6" end="6"/>
                                            </p:txEl>
                                          </p:spTgt>
                                        </p:tgtEl>
                                        <p:attrNameLst>
                                          <p:attrName>ppt_x</p:attrName>
                                        </p:attrNameLst>
                                      </p:cBhvr>
                                      <p:tavLst>
                                        <p:tav tm="0">
                                          <p:val>
                                            <p:strVal val="#ppt_x-0.05"/>
                                          </p:val>
                                        </p:tav>
                                        <p:tav tm="100000">
                                          <p:val>
                                            <p:strVal val="#ppt_x"/>
                                          </p:val>
                                        </p:tav>
                                      </p:tavLst>
                                    </p:anim>
                                    <p:anim calcmode="lin" valueType="num">
                                      <p:cBhvr>
                                        <p:cTn id="77" dur="200" accel="100000" fill="hold">
                                          <p:stCondLst>
                                            <p:cond delay="800"/>
                                          </p:stCondLst>
                                        </p:cTn>
                                        <p:tgtEl>
                                          <p:spTgt spid="6">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30" presetClass="entr" presetSubtype="0" fill="hold" nodeType="clickEffect">
                                  <p:stCondLst>
                                    <p:cond delay="0"/>
                                  </p:stCondLst>
                                  <p:childTnLst>
                                    <p:set>
                                      <p:cBhvr>
                                        <p:cTn id="81" dur="1" fill="hold">
                                          <p:stCondLst>
                                            <p:cond delay="0"/>
                                          </p:stCondLst>
                                        </p:cTn>
                                        <p:tgtEl>
                                          <p:spTgt spid="6">
                                            <p:txEl>
                                              <p:pRg st="7" end="7"/>
                                            </p:txEl>
                                          </p:spTgt>
                                        </p:tgtEl>
                                        <p:attrNameLst>
                                          <p:attrName>style.visibility</p:attrName>
                                        </p:attrNameLst>
                                      </p:cBhvr>
                                      <p:to>
                                        <p:strVal val="visible"/>
                                      </p:to>
                                    </p:set>
                                    <p:animEffect transition="in" filter="fade">
                                      <p:cBhvr>
                                        <p:cTn id="82" dur="800" decel="100000"/>
                                        <p:tgtEl>
                                          <p:spTgt spid="6">
                                            <p:txEl>
                                              <p:pRg st="7" end="7"/>
                                            </p:txEl>
                                          </p:spTgt>
                                        </p:tgtEl>
                                      </p:cBhvr>
                                    </p:animEffect>
                                    <p:anim calcmode="lin" valueType="num">
                                      <p:cBhvr>
                                        <p:cTn id="83" dur="800" decel="100000" fill="hold"/>
                                        <p:tgtEl>
                                          <p:spTgt spid="6">
                                            <p:txEl>
                                              <p:pRg st="7" end="7"/>
                                            </p:txEl>
                                          </p:spTgt>
                                        </p:tgtEl>
                                        <p:attrNameLst>
                                          <p:attrName>style.rotation</p:attrName>
                                        </p:attrNameLst>
                                      </p:cBhvr>
                                      <p:tavLst>
                                        <p:tav tm="0">
                                          <p:val>
                                            <p:fltVal val="-90"/>
                                          </p:val>
                                        </p:tav>
                                        <p:tav tm="100000">
                                          <p:val>
                                            <p:fltVal val="0"/>
                                          </p:val>
                                        </p:tav>
                                      </p:tavLst>
                                    </p:anim>
                                    <p:anim calcmode="lin" valueType="num">
                                      <p:cBhvr>
                                        <p:cTn id="84" dur="800" decel="100000" fill="hold"/>
                                        <p:tgtEl>
                                          <p:spTgt spid="6">
                                            <p:txEl>
                                              <p:pRg st="7" end="7"/>
                                            </p:txEl>
                                          </p:spTgt>
                                        </p:tgtEl>
                                        <p:attrNameLst>
                                          <p:attrName>ppt_x</p:attrName>
                                        </p:attrNameLst>
                                      </p:cBhvr>
                                      <p:tavLst>
                                        <p:tav tm="0">
                                          <p:val>
                                            <p:strVal val="#ppt_x+0.4"/>
                                          </p:val>
                                        </p:tav>
                                        <p:tav tm="100000">
                                          <p:val>
                                            <p:strVal val="#ppt_x-0.05"/>
                                          </p:val>
                                        </p:tav>
                                      </p:tavLst>
                                    </p:anim>
                                    <p:anim calcmode="lin" valueType="num">
                                      <p:cBhvr>
                                        <p:cTn id="85" dur="800" decel="100000" fill="hold"/>
                                        <p:tgtEl>
                                          <p:spTgt spid="6">
                                            <p:txEl>
                                              <p:pRg st="7" end="7"/>
                                            </p:txEl>
                                          </p:spTgt>
                                        </p:tgtEl>
                                        <p:attrNameLst>
                                          <p:attrName>ppt_y</p:attrName>
                                        </p:attrNameLst>
                                      </p:cBhvr>
                                      <p:tavLst>
                                        <p:tav tm="0">
                                          <p:val>
                                            <p:strVal val="#ppt_y-0.4"/>
                                          </p:val>
                                        </p:tav>
                                        <p:tav tm="100000">
                                          <p:val>
                                            <p:strVal val="#ppt_y+0.1"/>
                                          </p:val>
                                        </p:tav>
                                      </p:tavLst>
                                    </p:anim>
                                    <p:anim calcmode="lin" valueType="num">
                                      <p:cBhvr>
                                        <p:cTn id="86" dur="200" accel="100000" fill="hold">
                                          <p:stCondLst>
                                            <p:cond delay="800"/>
                                          </p:stCondLst>
                                        </p:cTn>
                                        <p:tgtEl>
                                          <p:spTgt spid="6">
                                            <p:txEl>
                                              <p:pRg st="7" end="7"/>
                                            </p:txEl>
                                          </p:spTgt>
                                        </p:tgtEl>
                                        <p:attrNameLst>
                                          <p:attrName>ppt_x</p:attrName>
                                        </p:attrNameLst>
                                      </p:cBhvr>
                                      <p:tavLst>
                                        <p:tav tm="0">
                                          <p:val>
                                            <p:strVal val="#ppt_x-0.05"/>
                                          </p:val>
                                        </p:tav>
                                        <p:tav tm="100000">
                                          <p:val>
                                            <p:strVal val="#ppt_x"/>
                                          </p:val>
                                        </p:tav>
                                      </p:tavLst>
                                    </p:anim>
                                    <p:anim calcmode="lin" valueType="num">
                                      <p:cBhvr>
                                        <p:cTn id="87" dur="200" accel="100000" fill="hold">
                                          <p:stCondLst>
                                            <p:cond delay="800"/>
                                          </p:stCondLst>
                                        </p:cTn>
                                        <p:tgtEl>
                                          <p:spTgt spid="6">
                                            <p:txEl>
                                              <p:pRg st="7" end="7"/>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D65FAF43-3729-F909-AE7E-FE6F2A9F1BD2}"/>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AA5D84B8-7B85-AF7B-BB3C-0F229CB47A5F}"/>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709E11D7-505F-293E-12FB-1D6C43A10AFA}"/>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Rettangolo 4">
            <a:extLst>
              <a:ext uri="{FF2B5EF4-FFF2-40B4-BE49-F238E27FC236}">
                <a16:creationId xmlns:a16="http://schemas.microsoft.com/office/drawing/2014/main" id="{99FC9E9A-8593-CEDE-D9A2-82A90DBDA3AD}"/>
              </a:ext>
            </a:extLst>
          </p:cNvPr>
          <p:cNvSpPr/>
          <p:nvPr/>
        </p:nvSpPr>
        <p:spPr>
          <a:xfrm>
            <a:off x="845750" y="1412875"/>
            <a:ext cx="7921625" cy="4032250"/>
          </a:xfrm>
          <a:prstGeom prst="rect">
            <a:avLst/>
          </a:prstGeom>
        </p:spPr>
        <p:txBody>
          <a:bodyPr>
            <a:spAutoFit/>
          </a:bodyPr>
          <a:lstStyle/>
          <a:p>
            <a:pPr marL="457200" indent="-457200" eaLnBrk="1" hangingPunct="1">
              <a:buFont typeface="Arial" panose="020B0604020202020204" pitchFamily="34" charset="0"/>
              <a:buChar char="•"/>
              <a:defRPr/>
            </a:pPr>
            <a:r>
              <a:rPr lang="it-IT" sz="3200" dirty="0">
                <a:latin typeface="+mn-lt"/>
              </a:rPr>
              <a:t>Richiami dal mercato</a:t>
            </a:r>
          </a:p>
          <a:p>
            <a:pPr marL="457200" indent="-457200" eaLnBrk="1" hangingPunct="1">
              <a:buFont typeface="Arial" panose="020B0604020202020204" pitchFamily="34" charset="0"/>
              <a:buChar char="•"/>
              <a:defRPr/>
            </a:pPr>
            <a:r>
              <a:rPr lang="it-IT" sz="3200" dirty="0">
                <a:latin typeface="+mn-lt"/>
              </a:rPr>
              <a:t>Divieti / Regole sub-appalto</a:t>
            </a:r>
          </a:p>
          <a:p>
            <a:pPr marL="457200" indent="-457200" eaLnBrk="1" hangingPunct="1">
              <a:buFont typeface="Arial" panose="020B0604020202020204" pitchFamily="34" charset="0"/>
              <a:buChar char="•"/>
              <a:defRPr/>
            </a:pPr>
            <a:r>
              <a:rPr lang="it-IT" sz="3200" dirty="0">
                <a:latin typeface="+mn-lt"/>
              </a:rPr>
              <a:t>Riservatezza / Confidenzialità</a:t>
            </a:r>
          </a:p>
          <a:p>
            <a:pPr marL="457200" indent="-457200" eaLnBrk="1" hangingPunct="1">
              <a:buFont typeface="Arial" panose="020B0604020202020204" pitchFamily="34" charset="0"/>
              <a:buChar char="•"/>
              <a:defRPr/>
            </a:pPr>
            <a:r>
              <a:rPr lang="it-IT" sz="3200" dirty="0">
                <a:latin typeface="+mn-lt"/>
              </a:rPr>
              <a:t>Persone Responsabili e contatti</a:t>
            </a:r>
          </a:p>
          <a:p>
            <a:pPr marL="457200" indent="-457200" eaLnBrk="1" hangingPunct="1">
              <a:buFont typeface="Arial" panose="020B0604020202020204" pitchFamily="34" charset="0"/>
              <a:buChar char="•"/>
              <a:defRPr/>
            </a:pPr>
            <a:r>
              <a:rPr lang="it-IT" sz="3200" dirty="0">
                <a:latin typeface="+mn-lt"/>
              </a:rPr>
              <a:t>Servizi accessori (stabilità, PQR, ….)</a:t>
            </a:r>
          </a:p>
          <a:p>
            <a:pPr marL="457200" indent="-457200" eaLnBrk="1" hangingPunct="1">
              <a:buFont typeface="Arial" panose="020B0604020202020204" pitchFamily="34" charset="0"/>
              <a:buChar char="•"/>
              <a:defRPr/>
            </a:pPr>
            <a:r>
              <a:rPr lang="it-IT" sz="3200" dirty="0">
                <a:latin typeface="+mn-lt"/>
              </a:rPr>
              <a:t>Gestione dell’Accordo Tecnico</a:t>
            </a:r>
          </a:p>
          <a:p>
            <a:pPr marL="457200" indent="-457200" eaLnBrk="1" hangingPunct="1">
              <a:buFont typeface="Arial" panose="020B0604020202020204" pitchFamily="34" charset="0"/>
              <a:buChar char="•"/>
              <a:defRPr/>
            </a:pPr>
            <a:r>
              <a:rPr lang="it-IT" sz="3200" dirty="0">
                <a:latin typeface="+mn-lt"/>
              </a:rPr>
              <a:t>Griglia delle Responsabilità</a:t>
            </a:r>
          </a:p>
          <a:p>
            <a:pPr marL="457200" indent="-457200" eaLnBrk="1" hangingPunct="1">
              <a:buFont typeface="Arial" panose="020B0604020202020204" pitchFamily="34" charset="0"/>
              <a:buChar char="•"/>
              <a:defRPr/>
            </a:pPr>
            <a:r>
              <a:rPr lang="it-IT" sz="3200" dirty="0">
                <a:latin typeface="+mn-lt"/>
              </a:rPr>
              <a:t>Approvazioni</a:t>
            </a:r>
          </a:p>
        </p:txBody>
      </p:sp>
      <p:sp>
        <p:nvSpPr>
          <p:cNvPr id="6" name="Text Box 5">
            <a:extLst>
              <a:ext uri="{FF2B5EF4-FFF2-40B4-BE49-F238E27FC236}">
                <a16:creationId xmlns:a16="http://schemas.microsoft.com/office/drawing/2014/main" id="{B72DB8EB-95FE-42B1-F570-530DD88354ED}"/>
              </a:ext>
            </a:extLst>
          </p:cNvPr>
          <p:cNvSpPr txBox="1">
            <a:spLocks noChangeArrowheads="1"/>
          </p:cNvSpPr>
          <p:nvPr/>
        </p:nvSpPr>
        <p:spPr bwMode="auto">
          <a:xfrm>
            <a:off x="1575317" y="591781"/>
            <a:ext cx="8715375" cy="584200"/>
          </a:xfrm>
          <a:prstGeom prst="rect">
            <a:avLst/>
          </a:prstGeom>
          <a:noFill/>
          <a:ln w="9525">
            <a:noFill/>
            <a:miter lim="800000"/>
            <a:headEnd/>
            <a:tailEnd/>
          </a:ln>
        </p:spPr>
        <p:txBody>
          <a:bodyPr>
            <a:spAutoFit/>
          </a:bodyPr>
          <a:lstStyle/>
          <a:p>
            <a:pPr algn="ctr" eaLnBrk="1" hangingPunct="1">
              <a:defRPr/>
            </a:pPr>
            <a:r>
              <a:rPr lang="it-IT" sz="3200" b="1" dirty="0">
                <a:solidFill>
                  <a:srgbClr val="000000"/>
                </a:solidFill>
              </a:rPr>
              <a:t>L’ACCORDO TECNICO</a:t>
            </a:r>
            <a:endParaRPr lang="it-IT" sz="3200" b="1" dirty="0">
              <a:solidFill>
                <a:srgbClr val="000000"/>
              </a:solidFill>
              <a:latin typeface="+mn-lt"/>
            </a:endParaRPr>
          </a:p>
        </p:txBody>
      </p:sp>
    </p:spTree>
    <p:extLst>
      <p:ext uri="{BB962C8B-B14F-4D97-AF65-F5344CB8AC3E}">
        <p14:creationId xmlns:p14="http://schemas.microsoft.com/office/powerpoint/2010/main" val="289599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800" decel="100000"/>
                                        <p:tgtEl>
                                          <p:spTgt spid="5">
                                            <p:txEl>
                                              <p:pRg st="0" end="0"/>
                                            </p:txEl>
                                          </p:spTgt>
                                        </p:tgtEl>
                                      </p:cBhvr>
                                    </p:animEffect>
                                    <p:anim calcmode="lin" valueType="num">
                                      <p:cBhvr>
                                        <p:cTn id="8" dur="800" decel="100000" fill="hold"/>
                                        <p:tgtEl>
                                          <p:spTgt spid="5">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5">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5">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800" decel="100000"/>
                                        <p:tgtEl>
                                          <p:spTgt spid="5">
                                            <p:txEl>
                                              <p:pRg st="1" end="1"/>
                                            </p:txEl>
                                          </p:spTgt>
                                        </p:tgtEl>
                                      </p:cBhvr>
                                    </p:animEffect>
                                    <p:anim calcmode="lin" valueType="num">
                                      <p:cBhvr>
                                        <p:cTn id="18" dur="800" decel="100000" fill="hold"/>
                                        <p:tgtEl>
                                          <p:spTgt spid="5">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5">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5">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5">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5">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800" decel="100000"/>
                                        <p:tgtEl>
                                          <p:spTgt spid="5">
                                            <p:txEl>
                                              <p:pRg st="2" end="2"/>
                                            </p:txEl>
                                          </p:spTgt>
                                        </p:tgtEl>
                                      </p:cBhvr>
                                    </p:animEffect>
                                    <p:anim calcmode="lin" valueType="num">
                                      <p:cBhvr>
                                        <p:cTn id="28" dur="800" decel="100000" fill="hold"/>
                                        <p:tgtEl>
                                          <p:spTgt spid="5">
                                            <p:txEl>
                                              <p:pRg st="2" end="2"/>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5">
                                            <p:txEl>
                                              <p:pRg st="2" end="2"/>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5">
                                            <p:txEl>
                                              <p:pRg st="2" end="2"/>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5">
                                            <p:txEl>
                                              <p:pRg st="2" end="2"/>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5">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Effect transition="in" filter="fade">
                                      <p:cBhvr>
                                        <p:cTn id="37" dur="800" decel="100000"/>
                                        <p:tgtEl>
                                          <p:spTgt spid="5">
                                            <p:txEl>
                                              <p:pRg st="3" end="3"/>
                                            </p:txEl>
                                          </p:spTgt>
                                        </p:tgtEl>
                                      </p:cBhvr>
                                    </p:animEffect>
                                    <p:anim calcmode="lin" valueType="num">
                                      <p:cBhvr>
                                        <p:cTn id="38" dur="800" decel="100000" fill="hold"/>
                                        <p:tgtEl>
                                          <p:spTgt spid="5">
                                            <p:txEl>
                                              <p:pRg st="3" end="3"/>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5">
                                            <p:txEl>
                                              <p:pRg st="3" end="3"/>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5">
                                            <p:txEl>
                                              <p:pRg st="3" end="3"/>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5">
                                            <p:txEl>
                                              <p:pRg st="3" end="3"/>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5">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0" presetClass="entr" presetSubtype="0" fill="hold" nodeType="clickEffect">
                                  <p:stCondLst>
                                    <p:cond delay="0"/>
                                  </p:stCondLst>
                                  <p:childTnLst>
                                    <p:set>
                                      <p:cBhvr>
                                        <p:cTn id="46" dur="1" fill="hold">
                                          <p:stCondLst>
                                            <p:cond delay="0"/>
                                          </p:stCondLst>
                                        </p:cTn>
                                        <p:tgtEl>
                                          <p:spTgt spid="5">
                                            <p:txEl>
                                              <p:pRg st="4" end="4"/>
                                            </p:txEl>
                                          </p:spTgt>
                                        </p:tgtEl>
                                        <p:attrNameLst>
                                          <p:attrName>style.visibility</p:attrName>
                                        </p:attrNameLst>
                                      </p:cBhvr>
                                      <p:to>
                                        <p:strVal val="visible"/>
                                      </p:to>
                                    </p:set>
                                    <p:animEffect transition="in" filter="fade">
                                      <p:cBhvr>
                                        <p:cTn id="47" dur="800" decel="100000"/>
                                        <p:tgtEl>
                                          <p:spTgt spid="5">
                                            <p:txEl>
                                              <p:pRg st="4" end="4"/>
                                            </p:txEl>
                                          </p:spTgt>
                                        </p:tgtEl>
                                      </p:cBhvr>
                                    </p:animEffect>
                                    <p:anim calcmode="lin" valueType="num">
                                      <p:cBhvr>
                                        <p:cTn id="48" dur="800" decel="100000" fill="hold"/>
                                        <p:tgtEl>
                                          <p:spTgt spid="5">
                                            <p:txEl>
                                              <p:pRg st="4" end="4"/>
                                            </p:txEl>
                                          </p:spTgt>
                                        </p:tgtEl>
                                        <p:attrNameLst>
                                          <p:attrName>style.rotation</p:attrName>
                                        </p:attrNameLst>
                                      </p:cBhvr>
                                      <p:tavLst>
                                        <p:tav tm="0">
                                          <p:val>
                                            <p:fltVal val="-90"/>
                                          </p:val>
                                        </p:tav>
                                        <p:tav tm="100000">
                                          <p:val>
                                            <p:fltVal val="0"/>
                                          </p:val>
                                        </p:tav>
                                      </p:tavLst>
                                    </p:anim>
                                    <p:anim calcmode="lin" valueType="num">
                                      <p:cBhvr>
                                        <p:cTn id="49" dur="800" decel="100000" fill="hold"/>
                                        <p:tgtEl>
                                          <p:spTgt spid="5">
                                            <p:txEl>
                                              <p:pRg st="4" end="4"/>
                                            </p:txEl>
                                          </p:spTgt>
                                        </p:tgtEl>
                                        <p:attrNameLst>
                                          <p:attrName>ppt_x</p:attrName>
                                        </p:attrNameLst>
                                      </p:cBhvr>
                                      <p:tavLst>
                                        <p:tav tm="0">
                                          <p:val>
                                            <p:strVal val="#ppt_x+0.4"/>
                                          </p:val>
                                        </p:tav>
                                        <p:tav tm="100000">
                                          <p:val>
                                            <p:strVal val="#ppt_x-0.05"/>
                                          </p:val>
                                        </p:tav>
                                      </p:tavLst>
                                    </p:anim>
                                    <p:anim calcmode="lin" valueType="num">
                                      <p:cBhvr>
                                        <p:cTn id="50" dur="800" decel="100000" fill="hold"/>
                                        <p:tgtEl>
                                          <p:spTgt spid="5">
                                            <p:txEl>
                                              <p:pRg st="4" end="4"/>
                                            </p:txEl>
                                          </p:spTgt>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5">
                                            <p:txEl>
                                              <p:pRg st="4" end="4"/>
                                            </p:txEl>
                                          </p:spTgt>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5">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30" presetClass="entr" presetSubtype="0" fill="hold" nodeType="clickEffect">
                                  <p:stCondLst>
                                    <p:cond delay="0"/>
                                  </p:stCondLst>
                                  <p:childTnLst>
                                    <p:set>
                                      <p:cBhvr>
                                        <p:cTn id="56" dur="1" fill="hold">
                                          <p:stCondLst>
                                            <p:cond delay="0"/>
                                          </p:stCondLst>
                                        </p:cTn>
                                        <p:tgtEl>
                                          <p:spTgt spid="5">
                                            <p:txEl>
                                              <p:pRg st="5" end="5"/>
                                            </p:txEl>
                                          </p:spTgt>
                                        </p:tgtEl>
                                        <p:attrNameLst>
                                          <p:attrName>style.visibility</p:attrName>
                                        </p:attrNameLst>
                                      </p:cBhvr>
                                      <p:to>
                                        <p:strVal val="visible"/>
                                      </p:to>
                                    </p:set>
                                    <p:animEffect transition="in" filter="fade">
                                      <p:cBhvr>
                                        <p:cTn id="57" dur="800" decel="100000"/>
                                        <p:tgtEl>
                                          <p:spTgt spid="5">
                                            <p:txEl>
                                              <p:pRg st="5" end="5"/>
                                            </p:txEl>
                                          </p:spTgt>
                                        </p:tgtEl>
                                      </p:cBhvr>
                                    </p:animEffect>
                                    <p:anim calcmode="lin" valueType="num">
                                      <p:cBhvr>
                                        <p:cTn id="58" dur="800" decel="100000" fill="hold"/>
                                        <p:tgtEl>
                                          <p:spTgt spid="5">
                                            <p:txEl>
                                              <p:pRg st="5" end="5"/>
                                            </p:txEl>
                                          </p:spTgt>
                                        </p:tgtEl>
                                        <p:attrNameLst>
                                          <p:attrName>style.rotation</p:attrName>
                                        </p:attrNameLst>
                                      </p:cBhvr>
                                      <p:tavLst>
                                        <p:tav tm="0">
                                          <p:val>
                                            <p:fltVal val="-90"/>
                                          </p:val>
                                        </p:tav>
                                        <p:tav tm="100000">
                                          <p:val>
                                            <p:fltVal val="0"/>
                                          </p:val>
                                        </p:tav>
                                      </p:tavLst>
                                    </p:anim>
                                    <p:anim calcmode="lin" valueType="num">
                                      <p:cBhvr>
                                        <p:cTn id="59" dur="800" decel="100000" fill="hold"/>
                                        <p:tgtEl>
                                          <p:spTgt spid="5">
                                            <p:txEl>
                                              <p:pRg st="5" end="5"/>
                                            </p:txEl>
                                          </p:spTgt>
                                        </p:tgtEl>
                                        <p:attrNameLst>
                                          <p:attrName>ppt_x</p:attrName>
                                        </p:attrNameLst>
                                      </p:cBhvr>
                                      <p:tavLst>
                                        <p:tav tm="0">
                                          <p:val>
                                            <p:strVal val="#ppt_x+0.4"/>
                                          </p:val>
                                        </p:tav>
                                        <p:tav tm="100000">
                                          <p:val>
                                            <p:strVal val="#ppt_x-0.05"/>
                                          </p:val>
                                        </p:tav>
                                      </p:tavLst>
                                    </p:anim>
                                    <p:anim calcmode="lin" valueType="num">
                                      <p:cBhvr>
                                        <p:cTn id="60" dur="800" decel="100000" fill="hold"/>
                                        <p:tgtEl>
                                          <p:spTgt spid="5">
                                            <p:txEl>
                                              <p:pRg st="5" end="5"/>
                                            </p:txEl>
                                          </p:spTgt>
                                        </p:tgtEl>
                                        <p:attrNameLst>
                                          <p:attrName>ppt_y</p:attrName>
                                        </p:attrNameLst>
                                      </p:cBhvr>
                                      <p:tavLst>
                                        <p:tav tm="0">
                                          <p:val>
                                            <p:strVal val="#ppt_y-0.4"/>
                                          </p:val>
                                        </p:tav>
                                        <p:tav tm="100000">
                                          <p:val>
                                            <p:strVal val="#ppt_y+0.1"/>
                                          </p:val>
                                        </p:tav>
                                      </p:tavLst>
                                    </p:anim>
                                    <p:anim calcmode="lin" valueType="num">
                                      <p:cBhvr>
                                        <p:cTn id="61" dur="200" accel="100000" fill="hold">
                                          <p:stCondLst>
                                            <p:cond delay="800"/>
                                          </p:stCondLst>
                                        </p:cTn>
                                        <p:tgtEl>
                                          <p:spTgt spid="5">
                                            <p:txEl>
                                              <p:pRg st="5" end="5"/>
                                            </p:txEl>
                                          </p:spTgt>
                                        </p:tgtEl>
                                        <p:attrNameLst>
                                          <p:attrName>ppt_x</p:attrName>
                                        </p:attrNameLst>
                                      </p:cBhvr>
                                      <p:tavLst>
                                        <p:tav tm="0">
                                          <p:val>
                                            <p:strVal val="#ppt_x-0.05"/>
                                          </p:val>
                                        </p:tav>
                                        <p:tav tm="100000">
                                          <p:val>
                                            <p:strVal val="#ppt_x"/>
                                          </p:val>
                                        </p:tav>
                                      </p:tavLst>
                                    </p:anim>
                                    <p:anim calcmode="lin" valueType="num">
                                      <p:cBhvr>
                                        <p:cTn id="62" dur="200" accel="100000" fill="hold">
                                          <p:stCondLst>
                                            <p:cond delay="800"/>
                                          </p:stCondLst>
                                        </p:cTn>
                                        <p:tgtEl>
                                          <p:spTgt spid="5">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5">
                                            <p:txEl>
                                              <p:pRg st="6" end="6"/>
                                            </p:txEl>
                                          </p:spTgt>
                                        </p:tgtEl>
                                        <p:attrNameLst>
                                          <p:attrName>style.visibility</p:attrName>
                                        </p:attrNameLst>
                                      </p:cBhvr>
                                      <p:to>
                                        <p:strVal val="visible"/>
                                      </p:to>
                                    </p:set>
                                    <p:animEffect transition="in" filter="fade">
                                      <p:cBhvr>
                                        <p:cTn id="67" dur="800" decel="100000"/>
                                        <p:tgtEl>
                                          <p:spTgt spid="5">
                                            <p:txEl>
                                              <p:pRg st="6" end="6"/>
                                            </p:txEl>
                                          </p:spTgt>
                                        </p:tgtEl>
                                      </p:cBhvr>
                                    </p:animEffect>
                                    <p:anim calcmode="lin" valueType="num">
                                      <p:cBhvr>
                                        <p:cTn id="68" dur="800" decel="100000" fill="hold"/>
                                        <p:tgtEl>
                                          <p:spTgt spid="5">
                                            <p:txEl>
                                              <p:pRg st="6" end="6"/>
                                            </p:txEl>
                                          </p:spTgt>
                                        </p:tgtEl>
                                        <p:attrNameLst>
                                          <p:attrName>style.rotation</p:attrName>
                                        </p:attrNameLst>
                                      </p:cBhvr>
                                      <p:tavLst>
                                        <p:tav tm="0">
                                          <p:val>
                                            <p:fltVal val="-90"/>
                                          </p:val>
                                        </p:tav>
                                        <p:tav tm="100000">
                                          <p:val>
                                            <p:fltVal val="0"/>
                                          </p:val>
                                        </p:tav>
                                      </p:tavLst>
                                    </p:anim>
                                    <p:anim calcmode="lin" valueType="num">
                                      <p:cBhvr>
                                        <p:cTn id="69" dur="800" decel="100000" fill="hold"/>
                                        <p:tgtEl>
                                          <p:spTgt spid="5">
                                            <p:txEl>
                                              <p:pRg st="6" end="6"/>
                                            </p:txEl>
                                          </p:spTgt>
                                        </p:tgtEl>
                                        <p:attrNameLst>
                                          <p:attrName>ppt_x</p:attrName>
                                        </p:attrNameLst>
                                      </p:cBhvr>
                                      <p:tavLst>
                                        <p:tav tm="0">
                                          <p:val>
                                            <p:strVal val="#ppt_x+0.4"/>
                                          </p:val>
                                        </p:tav>
                                        <p:tav tm="100000">
                                          <p:val>
                                            <p:strVal val="#ppt_x-0.05"/>
                                          </p:val>
                                        </p:tav>
                                      </p:tavLst>
                                    </p:anim>
                                    <p:anim calcmode="lin" valueType="num">
                                      <p:cBhvr>
                                        <p:cTn id="70" dur="800" decel="100000" fill="hold"/>
                                        <p:tgtEl>
                                          <p:spTgt spid="5">
                                            <p:txEl>
                                              <p:pRg st="6" end="6"/>
                                            </p:txEl>
                                          </p:spTgt>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5">
                                            <p:txEl>
                                              <p:pRg st="6" end="6"/>
                                            </p:txEl>
                                          </p:spTgt>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5">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0" presetClass="entr" presetSubtype="0" fill="hold" nodeType="clickEffect">
                                  <p:stCondLst>
                                    <p:cond delay="0"/>
                                  </p:stCondLst>
                                  <p:childTnLst>
                                    <p:set>
                                      <p:cBhvr>
                                        <p:cTn id="76" dur="1" fill="hold">
                                          <p:stCondLst>
                                            <p:cond delay="0"/>
                                          </p:stCondLst>
                                        </p:cTn>
                                        <p:tgtEl>
                                          <p:spTgt spid="5">
                                            <p:txEl>
                                              <p:pRg st="7" end="7"/>
                                            </p:txEl>
                                          </p:spTgt>
                                        </p:tgtEl>
                                        <p:attrNameLst>
                                          <p:attrName>style.visibility</p:attrName>
                                        </p:attrNameLst>
                                      </p:cBhvr>
                                      <p:to>
                                        <p:strVal val="visible"/>
                                      </p:to>
                                    </p:set>
                                    <p:animEffect transition="in" filter="fade">
                                      <p:cBhvr>
                                        <p:cTn id="77" dur="800" decel="100000"/>
                                        <p:tgtEl>
                                          <p:spTgt spid="5">
                                            <p:txEl>
                                              <p:pRg st="7" end="7"/>
                                            </p:txEl>
                                          </p:spTgt>
                                        </p:tgtEl>
                                      </p:cBhvr>
                                    </p:animEffect>
                                    <p:anim calcmode="lin" valueType="num">
                                      <p:cBhvr>
                                        <p:cTn id="78" dur="800" decel="100000" fill="hold"/>
                                        <p:tgtEl>
                                          <p:spTgt spid="5">
                                            <p:txEl>
                                              <p:pRg st="7" end="7"/>
                                            </p:txEl>
                                          </p:spTgt>
                                        </p:tgtEl>
                                        <p:attrNameLst>
                                          <p:attrName>style.rotation</p:attrName>
                                        </p:attrNameLst>
                                      </p:cBhvr>
                                      <p:tavLst>
                                        <p:tav tm="0">
                                          <p:val>
                                            <p:fltVal val="-90"/>
                                          </p:val>
                                        </p:tav>
                                        <p:tav tm="100000">
                                          <p:val>
                                            <p:fltVal val="0"/>
                                          </p:val>
                                        </p:tav>
                                      </p:tavLst>
                                    </p:anim>
                                    <p:anim calcmode="lin" valueType="num">
                                      <p:cBhvr>
                                        <p:cTn id="79" dur="800" decel="100000" fill="hold"/>
                                        <p:tgtEl>
                                          <p:spTgt spid="5">
                                            <p:txEl>
                                              <p:pRg st="7" end="7"/>
                                            </p:txEl>
                                          </p:spTgt>
                                        </p:tgtEl>
                                        <p:attrNameLst>
                                          <p:attrName>ppt_x</p:attrName>
                                        </p:attrNameLst>
                                      </p:cBhvr>
                                      <p:tavLst>
                                        <p:tav tm="0">
                                          <p:val>
                                            <p:strVal val="#ppt_x+0.4"/>
                                          </p:val>
                                        </p:tav>
                                        <p:tav tm="100000">
                                          <p:val>
                                            <p:strVal val="#ppt_x-0.05"/>
                                          </p:val>
                                        </p:tav>
                                      </p:tavLst>
                                    </p:anim>
                                    <p:anim calcmode="lin" valueType="num">
                                      <p:cBhvr>
                                        <p:cTn id="80" dur="800" decel="100000" fill="hold"/>
                                        <p:tgtEl>
                                          <p:spTgt spid="5">
                                            <p:txEl>
                                              <p:pRg st="7" end="7"/>
                                            </p:txEl>
                                          </p:spTgt>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5">
                                            <p:txEl>
                                              <p:pRg st="7" end="7"/>
                                            </p:txEl>
                                          </p:spTgt>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5">
                                            <p:txEl>
                                              <p:pRg st="7" end="7"/>
                                            </p:txEl>
                                          </p:spTgt>
                                        </p:tgtEl>
                                        <p:attrNameLst>
                                          <p:attrName>ppt_y</p:attrName>
                                        </p:attrNameLst>
                                      </p:cBhvr>
                                      <p:tavLst>
                                        <p:tav tm="0">
                                          <p:val>
                                            <p:strVal val="#ppt_y+0.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6">
                                            <p:txEl>
                                              <p:pRg st="0" end="0"/>
                                            </p:txEl>
                                          </p:spTgt>
                                        </p:tgtEl>
                                        <p:attrNameLst>
                                          <p:attrName>style.visibility</p:attrName>
                                        </p:attrNameLst>
                                      </p:cBhvr>
                                      <p:to>
                                        <p:strVal val="visible"/>
                                      </p:to>
                                    </p:set>
                                    <p:animEffect transition="in" filter="fade">
                                      <p:cBhvr>
                                        <p:cTn id="8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A694B027-AE97-6D2E-8F5B-6FDDC0AF6B04}"/>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12A2149E-C1DA-8C1A-5441-B5375A94FD27}"/>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A862FB80-2ADE-6A60-E01B-B8D7C104169D}"/>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Rectangle 1">
            <a:extLst>
              <a:ext uri="{FF2B5EF4-FFF2-40B4-BE49-F238E27FC236}">
                <a16:creationId xmlns:a16="http://schemas.microsoft.com/office/drawing/2014/main" id="{44C47B67-AA4E-49AA-4E03-9C69FA678E6B}"/>
              </a:ext>
            </a:extLst>
          </p:cNvPr>
          <p:cNvSpPr>
            <a:spLocks noChangeArrowheads="1"/>
          </p:cNvSpPr>
          <p:nvPr/>
        </p:nvSpPr>
        <p:spPr bwMode="auto">
          <a:xfrm>
            <a:off x="382747" y="4136076"/>
            <a:ext cx="4030825"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tabLst>
                <a:tab pos="3151188" algn="l"/>
                <a:tab pos="4410075" algn="l"/>
              </a:tabLst>
              <a:defRPr sz="3200">
                <a:solidFill>
                  <a:schemeClr val="tx1"/>
                </a:solidFill>
                <a:latin typeface="Arial" panose="020B0604020202020204" pitchFamily="34" charset="0"/>
              </a:defRPr>
            </a:lvl1pPr>
            <a:lvl2pPr marL="742950" indent="-285750">
              <a:spcBef>
                <a:spcPct val="20000"/>
              </a:spcBef>
              <a:buChar char="–"/>
              <a:tabLst>
                <a:tab pos="3151188" algn="l"/>
                <a:tab pos="4410075" algn="l"/>
              </a:tabLst>
              <a:defRPr sz="2800">
                <a:solidFill>
                  <a:schemeClr val="tx1"/>
                </a:solidFill>
                <a:latin typeface="Arial" panose="020B0604020202020204" pitchFamily="34" charset="0"/>
              </a:defRPr>
            </a:lvl2pPr>
            <a:lvl3pPr marL="1143000" indent="-228600">
              <a:spcBef>
                <a:spcPct val="20000"/>
              </a:spcBef>
              <a:buChar char="•"/>
              <a:tabLst>
                <a:tab pos="3151188" algn="l"/>
                <a:tab pos="4410075" algn="l"/>
              </a:tabLst>
              <a:defRPr sz="2400">
                <a:solidFill>
                  <a:schemeClr val="tx1"/>
                </a:solidFill>
                <a:latin typeface="Arial" panose="020B0604020202020204" pitchFamily="34" charset="0"/>
              </a:defRPr>
            </a:lvl3pPr>
            <a:lvl4pPr marL="1600200" indent="-228600">
              <a:spcBef>
                <a:spcPct val="20000"/>
              </a:spcBef>
              <a:buChar char="–"/>
              <a:tabLst>
                <a:tab pos="3151188" algn="l"/>
                <a:tab pos="4410075" algn="l"/>
              </a:tabLst>
              <a:defRPr sz="2000">
                <a:solidFill>
                  <a:schemeClr val="tx1"/>
                </a:solidFill>
                <a:latin typeface="Arial" panose="020B0604020202020204" pitchFamily="34" charset="0"/>
              </a:defRPr>
            </a:lvl4pPr>
            <a:lvl5pPr marL="2057400" indent="-228600">
              <a:spcBef>
                <a:spcPct val="20000"/>
              </a:spcBef>
              <a:buChar char="»"/>
              <a:tabLst>
                <a:tab pos="3151188" algn="l"/>
                <a:tab pos="441007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9pPr>
          </a:lstStyle>
          <a:p>
            <a:pPr>
              <a:spcBef>
                <a:spcPct val="0"/>
              </a:spcBef>
              <a:buFontTx/>
              <a:buNone/>
            </a:pPr>
            <a:r>
              <a:rPr lang="en-GB" altLang="it-IT" sz="1400" u="sng" dirty="0">
                <a:cs typeface="Times New Roman" panose="02020603050405020304" pitchFamily="18" charset="0"/>
              </a:rPr>
              <a:t>COMPLIANCE RESPONSABILITIES CHECKLIST </a:t>
            </a:r>
            <a:endParaRPr lang="it-IT" altLang="it-IT" sz="1000" dirty="0"/>
          </a:p>
          <a:p>
            <a:pPr>
              <a:spcBef>
                <a:spcPct val="0"/>
              </a:spcBef>
              <a:buFontTx/>
              <a:buNone/>
            </a:pPr>
            <a:r>
              <a:rPr lang="en-GB" altLang="it-IT" sz="1400" dirty="0">
                <a:cs typeface="Times New Roman" panose="02020603050405020304" pitchFamily="18" charset="0"/>
              </a:rPr>
              <a:t>Both parties agree to the following listed responsibilities for all the operations that are marked with “X” in the respective column that bears its name</a:t>
            </a:r>
            <a:endParaRPr lang="it-IT" altLang="it-IT" sz="1000" dirty="0"/>
          </a:p>
          <a:p>
            <a:pPr>
              <a:spcBef>
                <a:spcPct val="0"/>
              </a:spcBef>
              <a:buFontTx/>
              <a:buNone/>
            </a:pPr>
            <a:endParaRPr lang="it-IT" altLang="it-IT" sz="1800" dirty="0"/>
          </a:p>
        </p:txBody>
      </p:sp>
      <p:graphicFrame>
        <p:nvGraphicFramePr>
          <p:cNvPr id="6" name="Tabella 5">
            <a:extLst>
              <a:ext uri="{FF2B5EF4-FFF2-40B4-BE49-F238E27FC236}">
                <a16:creationId xmlns:a16="http://schemas.microsoft.com/office/drawing/2014/main" id="{C9AAF2DA-077D-ED17-2E16-848E2590FAE5}"/>
              </a:ext>
            </a:extLst>
          </p:cNvPr>
          <p:cNvGraphicFramePr>
            <a:graphicFrameLocks noGrp="1"/>
          </p:cNvGraphicFramePr>
          <p:nvPr>
            <p:extLst>
              <p:ext uri="{D42A27DB-BD31-4B8C-83A1-F6EECF244321}">
                <p14:modId xmlns:p14="http://schemas.microsoft.com/office/powerpoint/2010/main" val="1822321439"/>
              </p:ext>
            </p:extLst>
          </p:nvPr>
        </p:nvGraphicFramePr>
        <p:xfrm>
          <a:off x="4729339" y="582390"/>
          <a:ext cx="6346098" cy="5208417"/>
        </p:xfrm>
        <a:graphic>
          <a:graphicData uri="http://schemas.openxmlformats.org/drawingml/2006/table">
            <a:tbl>
              <a:tblPr/>
              <a:tblGrid>
                <a:gridCol w="2409271">
                  <a:extLst>
                    <a:ext uri="{9D8B030D-6E8A-4147-A177-3AD203B41FA5}">
                      <a16:colId xmlns:a16="http://schemas.microsoft.com/office/drawing/2014/main" val="20000"/>
                    </a:ext>
                  </a:extLst>
                </a:gridCol>
                <a:gridCol w="2409271">
                  <a:extLst>
                    <a:ext uri="{9D8B030D-6E8A-4147-A177-3AD203B41FA5}">
                      <a16:colId xmlns:a16="http://schemas.microsoft.com/office/drawing/2014/main" val="20001"/>
                    </a:ext>
                  </a:extLst>
                </a:gridCol>
                <a:gridCol w="763986">
                  <a:extLst>
                    <a:ext uri="{9D8B030D-6E8A-4147-A177-3AD203B41FA5}">
                      <a16:colId xmlns:a16="http://schemas.microsoft.com/office/drawing/2014/main" val="20002"/>
                    </a:ext>
                  </a:extLst>
                </a:gridCol>
                <a:gridCol w="763570">
                  <a:extLst>
                    <a:ext uri="{9D8B030D-6E8A-4147-A177-3AD203B41FA5}">
                      <a16:colId xmlns:a16="http://schemas.microsoft.com/office/drawing/2014/main" val="20003"/>
                    </a:ext>
                  </a:extLst>
                </a:gridCol>
              </a:tblGrid>
              <a:tr h="575108">
                <a:tc>
                  <a:txBody>
                    <a:bodyPr/>
                    <a:lstStyle/>
                    <a:p>
                      <a:pPr>
                        <a:lnSpc>
                          <a:spcPts val="1200"/>
                        </a:lnSpc>
                        <a:spcBef>
                          <a:spcPts val="300"/>
                        </a:spcBef>
                        <a:spcAft>
                          <a:spcPts val="300"/>
                        </a:spcAft>
                        <a:tabLst>
                          <a:tab pos="3150870" algn="l"/>
                          <a:tab pos="4231005" algn="l"/>
                        </a:tabLst>
                      </a:pPr>
                      <a:r>
                        <a:rPr lang="en-GB" sz="600" dirty="0">
                          <a:solidFill>
                            <a:srgbClr val="000000"/>
                          </a:solidFill>
                          <a:latin typeface="Arial"/>
                          <a:ea typeface="Times New Roman"/>
                          <a:cs typeface="Times New Roman"/>
                        </a:rPr>
                        <a:t>	</a:t>
                      </a:r>
                      <a:endParaRPr lang="it-IT" sz="700" dirty="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Bef>
                          <a:spcPts val="300"/>
                        </a:spcBef>
                        <a:spcAft>
                          <a:spcPts val="300"/>
                        </a:spcAft>
                        <a:tabLst>
                          <a:tab pos="3150870" algn="l"/>
                          <a:tab pos="4231005" algn="l"/>
                        </a:tabLst>
                      </a:pPr>
                      <a:r>
                        <a:rPr lang="en-GB" sz="600" b="1">
                          <a:solidFill>
                            <a:srgbClr val="000000"/>
                          </a:solidFill>
                          <a:latin typeface="Arial"/>
                          <a:ea typeface="Times New Roman"/>
                          <a:cs typeface="Times New Roman"/>
                        </a:rPr>
                        <a:t>Responsibility</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tabLst>
                          <a:tab pos="3150870" algn="l"/>
                          <a:tab pos="4231005" algn="l"/>
                        </a:tabLst>
                      </a:pPr>
                      <a:r>
                        <a:rPr lang="en-GB" sz="600" dirty="0">
                          <a:solidFill>
                            <a:srgbClr val="000000"/>
                          </a:solidFill>
                          <a:latin typeface="Arial"/>
                          <a:ea typeface="Times New Roman"/>
                          <a:cs typeface="Times New Roman"/>
                        </a:rPr>
                        <a:t>CONTRACT </a:t>
                      </a:r>
                      <a:endParaRPr lang="it-IT" sz="700" dirty="0">
                        <a:solidFill>
                          <a:srgbClr val="000000"/>
                        </a:solidFill>
                        <a:latin typeface="TimesNewRomanPS"/>
                        <a:ea typeface="Times New Roman"/>
                        <a:cs typeface="Times New Roman"/>
                      </a:endParaRPr>
                    </a:p>
                    <a:p>
                      <a:pPr>
                        <a:lnSpc>
                          <a:spcPts val="1200"/>
                        </a:lnSpc>
                        <a:spcAft>
                          <a:spcPts val="0"/>
                        </a:spcAft>
                        <a:tabLst>
                          <a:tab pos="3150870" algn="l"/>
                          <a:tab pos="4231005" algn="l"/>
                        </a:tabLst>
                      </a:pPr>
                      <a:r>
                        <a:rPr lang="en-GB" sz="600" dirty="0">
                          <a:solidFill>
                            <a:srgbClr val="000000"/>
                          </a:solidFill>
                          <a:latin typeface="Arial"/>
                          <a:ea typeface="Times New Roman"/>
                          <a:cs typeface="Times New Roman"/>
                        </a:rPr>
                        <a:t>ACCEPTOR</a:t>
                      </a:r>
                      <a:endParaRPr lang="it-IT" sz="700" dirty="0">
                        <a:solidFill>
                          <a:srgbClr val="000000"/>
                        </a:solidFill>
                        <a:latin typeface="TimesNewRomanPS"/>
                        <a:ea typeface="Times New Roman"/>
                        <a:cs typeface="Times New Roman"/>
                      </a:endParaRPr>
                    </a:p>
                    <a:p>
                      <a:pPr>
                        <a:lnSpc>
                          <a:spcPts val="1200"/>
                        </a:lnSpc>
                        <a:spcAft>
                          <a:spcPts val="0"/>
                        </a:spcAft>
                        <a:tabLst>
                          <a:tab pos="3150870" algn="l"/>
                          <a:tab pos="4231005" algn="l"/>
                        </a:tabLst>
                      </a:pPr>
                      <a:endParaRPr lang="it-IT" sz="700" dirty="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tabLst>
                          <a:tab pos="3150870" algn="l"/>
                          <a:tab pos="4231005" algn="l"/>
                        </a:tabLst>
                      </a:pPr>
                      <a:r>
                        <a:rPr lang="en-GB" sz="600" dirty="0">
                          <a:solidFill>
                            <a:srgbClr val="000000"/>
                          </a:solidFill>
                          <a:latin typeface="Arial"/>
                          <a:ea typeface="Times New Roman"/>
                          <a:cs typeface="Times New Roman"/>
                        </a:rPr>
                        <a:t>CONTRACT GIVER</a:t>
                      </a:r>
                      <a:endParaRPr lang="it-IT" sz="700" dirty="0">
                        <a:solidFill>
                          <a:srgbClr val="000000"/>
                        </a:solidFill>
                        <a:latin typeface="TimesNewRomanPS"/>
                        <a:ea typeface="Times New Roman"/>
                        <a:cs typeface="Times New Roman"/>
                      </a:endParaRPr>
                    </a:p>
                    <a:p>
                      <a:pPr>
                        <a:lnSpc>
                          <a:spcPts val="1200"/>
                        </a:lnSpc>
                        <a:spcAft>
                          <a:spcPts val="0"/>
                        </a:spcAft>
                        <a:tabLst>
                          <a:tab pos="3150870" algn="l"/>
                          <a:tab pos="4231005" algn="l"/>
                        </a:tabLst>
                      </a:pPr>
                      <a:endParaRPr lang="it-IT" sz="700" dirty="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30044">
                <a:tc>
                  <a:txBody>
                    <a:bodyPr/>
                    <a:lstStyle/>
                    <a:p>
                      <a:pPr algn="just">
                        <a:spcBef>
                          <a:spcPts val="600"/>
                        </a:spcBef>
                        <a:spcAft>
                          <a:spcPts val="600"/>
                        </a:spcAft>
                      </a:pPr>
                      <a:r>
                        <a:rPr lang="en-GB" sz="700">
                          <a:solidFill>
                            <a:srgbClr val="000000"/>
                          </a:solidFill>
                          <a:latin typeface="Arial"/>
                          <a:ea typeface="Times New Roman"/>
                          <a:cs typeface="Times New Roman"/>
                        </a:rPr>
                        <a:t>1</a:t>
                      </a:r>
                      <a:endParaRPr lang="it-IT" sz="700">
                        <a:solidFill>
                          <a:srgbClr val="000000"/>
                        </a:solidFill>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600"/>
                        </a:spcBef>
                        <a:spcAft>
                          <a:spcPts val="600"/>
                        </a:spcAft>
                      </a:pPr>
                      <a:r>
                        <a:rPr lang="en-GB" sz="600" b="1">
                          <a:latin typeface="Arial"/>
                          <a:ea typeface="Times New Roman"/>
                          <a:cs typeface="Arial"/>
                        </a:rPr>
                        <a:t>Regulatory Authorisations &amp; GMP Compliance</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Bef>
                          <a:spcPts val="300"/>
                        </a:spcBef>
                        <a:spcAft>
                          <a:spcPts val="300"/>
                        </a:spcAft>
                        <a:tabLst>
                          <a:tab pos="3150870" algn="l"/>
                          <a:tab pos="4231005" algn="l"/>
                        </a:tabLst>
                      </a:pPr>
                      <a:endParaRPr lang="en-GB" sz="600">
                        <a:solidFill>
                          <a:srgbClr val="000000"/>
                        </a:solidFill>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200"/>
                        </a:lnSpc>
                        <a:spcBef>
                          <a:spcPts val="300"/>
                        </a:spcBef>
                        <a:spcAft>
                          <a:spcPts val="300"/>
                        </a:spcAft>
                        <a:tabLst>
                          <a:tab pos="3150870" algn="l"/>
                          <a:tab pos="4231005" algn="l"/>
                        </a:tabLst>
                      </a:pPr>
                      <a:endParaRPr lang="en-GB" sz="600">
                        <a:solidFill>
                          <a:srgbClr val="000000"/>
                        </a:solidFill>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1"/>
                  </a:ext>
                </a:extLst>
              </a:tr>
              <a:tr h="689268">
                <a:tc>
                  <a:txBody>
                    <a:bodyPr/>
                    <a:lstStyle/>
                    <a:p>
                      <a:pPr algn="just">
                        <a:spcBef>
                          <a:spcPts val="300"/>
                        </a:spcBef>
                        <a:spcAft>
                          <a:spcPts val="300"/>
                        </a:spcAft>
                      </a:pPr>
                      <a:r>
                        <a:rPr lang="en-GB" sz="600">
                          <a:solidFill>
                            <a:srgbClr val="000000"/>
                          </a:solidFill>
                          <a:latin typeface="Arial"/>
                          <a:ea typeface="Times New Roman"/>
                          <a:cs typeface="Arial"/>
                        </a:rPr>
                        <a:t>1.1</a:t>
                      </a:r>
                      <a:endParaRPr lang="it-IT" sz="700">
                        <a:solidFill>
                          <a:srgbClr val="000000"/>
                        </a:solidFill>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600" dirty="0">
                          <a:solidFill>
                            <a:srgbClr val="000000"/>
                          </a:solidFill>
                          <a:latin typeface="Arial"/>
                          <a:ea typeface="Times New Roman"/>
                        </a:rPr>
                        <a:t>Will ensure that the manufacturing facilities maintain all licences, registrations and other authorizations as are required to operate a GMP pharmaceutical manufacturing facility under the Applicable Laws.</a:t>
                      </a:r>
                      <a:endParaRPr lang="it-IT" sz="600" dirty="0">
                        <a:solidFill>
                          <a:srgbClr val="000000"/>
                        </a:solidFill>
                        <a:latin typeface="Times New Roman"/>
                        <a:ea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a:latin typeface="Arial"/>
                        <a:ea typeface="Times New Roman"/>
                        <a:cs typeface="Times New Roman"/>
                      </a:endParaRPr>
                    </a:p>
                    <a:p>
                      <a:pPr algn="ctr">
                        <a:spcBef>
                          <a:spcPts val="300"/>
                        </a:spcBef>
                        <a:spcAft>
                          <a:spcPts val="300"/>
                        </a:spcAft>
                      </a:pPr>
                      <a:r>
                        <a:rPr lang="en-GB" sz="600" b="1">
                          <a:solidFill>
                            <a:srgbClr val="000000"/>
                          </a:solidFill>
                          <a:latin typeface="Arial"/>
                          <a:ea typeface="Times New Roman"/>
                          <a:cs typeface="Arial"/>
                        </a:rPr>
                        <a:t>X</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45065">
                <a:tc>
                  <a:txBody>
                    <a:bodyPr/>
                    <a:lstStyle/>
                    <a:p>
                      <a:pPr algn="just">
                        <a:spcBef>
                          <a:spcPts val="300"/>
                        </a:spcBef>
                        <a:spcAft>
                          <a:spcPts val="300"/>
                        </a:spcAft>
                      </a:pPr>
                      <a:r>
                        <a:rPr lang="en-GB" sz="600">
                          <a:solidFill>
                            <a:srgbClr val="000000"/>
                          </a:solidFill>
                          <a:latin typeface="Arial"/>
                          <a:ea typeface="Times New Roman"/>
                          <a:cs typeface="Arial"/>
                        </a:rPr>
                        <a:t>1.2</a:t>
                      </a:r>
                      <a:endParaRPr lang="it-IT" sz="700">
                        <a:solidFill>
                          <a:srgbClr val="000000"/>
                        </a:solidFill>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600">
                          <a:solidFill>
                            <a:srgbClr val="000000"/>
                          </a:solidFill>
                          <a:latin typeface="Arial"/>
                          <a:ea typeface="Times New Roman"/>
                        </a:rPr>
                        <a:t>Will ensure that the manufacturing facility operated in compliance with the GMPs and all other Applicable Laws.</a:t>
                      </a:r>
                      <a:endParaRPr lang="it-IT" sz="600">
                        <a:solidFill>
                          <a:srgbClr val="000000"/>
                        </a:solidFill>
                        <a:latin typeface="Times New Roman"/>
                        <a:ea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17598">
                <a:tc>
                  <a:txBody>
                    <a:bodyPr/>
                    <a:lstStyle/>
                    <a:p>
                      <a:pPr algn="just">
                        <a:spcBef>
                          <a:spcPts val="300"/>
                        </a:spcBef>
                        <a:spcAft>
                          <a:spcPts val="300"/>
                        </a:spcAft>
                      </a:pPr>
                      <a:r>
                        <a:rPr lang="en-GB" sz="600" dirty="0">
                          <a:solidFill>
                            <a:srgbClr val="000000"/>
                          </a:solidFill>
                          <a:latin typeface="Arial"/>
                          <a:ea typeface="Times New Roman"/>
                          <a:cs typeface="Arial"/>
                        </a:rPr>
                        <a:t>1.3</a:t>
                      </a:r>
                      <a:endParaRPr lang="it-IT" sz="700" dirty="0">
                        <a:solidFill>
                          <a:srgbClr val="000000"/>
                        </a:solidFill>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8290" indent="-288290" algn="just">
                        <a:spcAft>
                          <a:spcPts val="0"/>
                        </a:spcAft>
                        <a:tabLst>
                          <a:tab pos="288290" algn="l"/>
                        </a:tabLst>
                      </a:pPr>
                      <a:r>
                        <a:rPr lang="en-GB" sz="600">
                          <a:latin typeface="Arial"/>
                          <a:ea typeface="Times New Roman"/>
                          <a:cs typeface="Arial"/>
                        </a:rPr>
                        <a:t>Will carry out necessary validations</a:t>
                      </a:r>
                      <a:endParaRPr lang="it-IT" sz="700">
                        <a:latin typeface="Arial"/>
                        <a:ea typeface="Times New Roman"/>
                        <a:cs typeface="Times New Roman"/>
                      </a:endParaRPr>
                    </a:p>
                    <a:p>
                      <a:pPr algn="just">
                        <a:spcAft>
                          <a:spcPts val="0"/>
                        </a:spcAft>
                      </a:pPr>
                      <a:r>
                        <a:rPr lang="en-GB" sz="700">
                          <a:latin typeface="Arial"/>
                          <a:ea typeface="MS PGothic"/>
                          <a:cs typeface="Times New Roman"/>
                        </a:rPr>
                        <a:t> </a:t>
                      </a:r>
                      <a:r>
                        <a:rPr lang="en-GB" sz="600">
                          <a:latin typeface="Arial"/>
                          <a:ea typeface="MS PGothic"/>
                          <a:cs typeface="Times New Roman"/>
                        </a:rPr>
                        <a:t>process validation</a:t>
                      </a:r>
                      <a:endParaRPr lang="it-IT" sz="700">
                        <a:latin typeface="Arial"/>
                        <a:ea typeface="Times New Roman"/>
                        <a:cs typeface="Times New Roman"/>
                      </a:endParaRPr>
                    </a:p>
                    <a:p>
                      <a:pPr algn="just">
                        <a:spcAft>
                          <a:spcPts val="0"/>
                        </a:spcAft>
                      </a:pPr>
                      <a:r>
                        <a:rPr lang="en-GB" sz="700">
                          <a:latin typeface="Arial"/>
                          <a:ea typeface="MS PGothic"/>
                          <a:cs typeface="Times New Roman"/>
                        </a:rPr>
                        <a:t> </a:t>
                      </a:r>
                      <a:r>
                        <a:rPr lang="en-GB" sz="600">
                          <a:latin typeface="Arial"/>
                          <a:ea typeface="MS PGothic"/>
                          <a:cs typeface="Times New Roman"/>
                        </a:rPr>
                        <a:t>cleaning validation</a:t>
                      </a:r>
                      <a:endParaRPr lang="it-IT" sz="700">
                        <a:latin typeface="Arial"/>
                        <a:ea typeface="Times New Roman"/>
                        <a:cs typeface="Times New Roman"/>
                      </a:endParaRPr>
                    </a:p>
                    <a:p>
                      <a:pPr marL="288290" indent="-288290" algn="just">
                        <a:spcAft>
                          <a:spcPts val="0"/>
                        </a:spcAft>
                        <a:tabLst>
                          <a:tab pos="288290" algn="l"/>
                        </a:tabLst>
                      </a:pPr>
                      <a:r>
                        <a:rPr lang="en-GB" sz="700">
                          <a:latin typeface="Arial"/>
                          <a:ea typeface="MS PGothic"/>
                          <a:cs typeface="Times New Roman"/>
                        </a:rPr>
                        <a:t> </a:t>
                      </a:r>
                      <a:r>
                        <a:rPr lang="en-GB" sz="600">
                          <a:latin typeface="Arial"/>
                          <a:ea typeface="MS PGothic"/>
                          <a:cs typeface="Times New Roman"/>
                        </a:rPr>
                        <a:t>bulk holding time validation</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dirty="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15021">
                <a:tc>
                  <a:txBody>
                    <a:bodyPr/>
                    <a:lstStyle/>
                    <a:p>
                      <a:pPr>
                        <a:spcBef>
                          <a:spcPts val="600"/>
                        </a:spcBef>
                        <a:spcAft>
                          <a:spcPts val="600"/>
                        </a:spcAft>
                      </a:pPr>
                      <a:r>
                        <a:rPr lang="en-GB" sz="600" b="1">
                          <a:solidFill>
                            <a:srgbClr val="000000"/>
                          </a:solidFill>
                          <a:latin typeface="Arial"/>
                          <a:ea typeface="Times New Roman"/>
                          <a:cs typeface="Times New Roman"/>
                        </a:rPr>
                        <a:t>2</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en-GB" sz="600" b="1">
                          <a:solidFill>
                            <a:srgbClr val="000000"/>
                          </a:solidFill>
                          <a:latin typeface="Arial"/>
                          <a:ea typeface="Times New Roman"/>
                          <a:cs typeface="Times New Roman"/>
                        </a:rPr>
                        <a:t>Starting materials</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en-GB" sz="600">
                        <a:solidFill>
                          <a:srgbClr val="000000"/>
                        </a:solidFill>
                        <a:latin typeface="Arial"/>
                        <a:ea typeface="Times New Roman"/>
                        <a:cs typeface="Arial"/>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spcBef>
                          <a:spcPts val="300"/>
                        </a:spcBef>
                        <a:spcAft>
                          <a:spcPts val="300"/>
                        </a:spcAft>
                      </a:pPr>
                      <a:endParaRPr lang="en-GB" sz="600">
                        <a:solidFill>
                          <a:srgbClr val="000000"/>
                        </a:solidFill>
                        <a:latin typeface="Arial"/>
                        <a:ea typeface="Times New Roman"/>
                        <a:cs typeface="Arial"/>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5"/>
                  </a:ext>
                </a:extLst>
              </a:tr>
              <a:tr h="608854">
                <a:tc>
                  <a:txBody>
                    <a:bodyPr/>
                    <a:lstStyle/>
                    <a:p>
                      <a:pPr>
                        <a:spcBef>
                          <a:spcPts val="300"/>
                        </a:spcBef>
                        <a:spcAft>
                          <a:spcPts val="300"/>
                        </a:spcAft>
                      </a:pPr>
                      <a:endParaRPr lang="en-GB" sz="600">
                        <a:solidFill>
                          <a:srgbClr val="000000"/>
                        </a:solidFill>
                        <a:latin typeface="Arial"/>
                        <a:ea typeface="Times New Roman"/>
                        <a:cs typeface="Times New Roman"/>
                      </a:endParaRPr>
                    </a:p>
                    <a:p>
                      <a:pPr>
                        <a:spcBef>
                          <a:spcPts val="300"/>
                        </a:spcBef>
                        <a:spcAft>
                          <a:spcPts val="300"/>
                        </a:spcAft>
                      </a:pPr>
                      <a:r>
                        <a:rPr lang="en-GB" sz="600">
                          <a:solidFill>
                            <a:srgbClr val="000000"/>
                          </a:solidFill>
                          <a:latin typeface="Arial"/>
                          <a:ea typeface="Times New Roman"/>
                          <a:cs typeface="Times New Roman"/>
                        </a:rPr>
                        <a:t>2.1</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GB" sz="600" dirty="0">
                          <a:solidFill>
                            <a:srgbClr val="000000"/>
                          </a:solidFill>
                          <a:latin typeface="Arial"/>
                          <a:ea typeface="Times New Roman"/>
                          <a:cs typeface="Arial"/>
                        </a:rPr>
                        <a:t>Will qualify and audit suppliers of </a:t>
                      </a:r>
                      <a:endParaRPr lang="it-IT" sz="700" dirty="0">
                        <a:latin typeface="Arial"/>
                        <a:ea typeface="Times New Roman"/>
                        <a:cs typeface="Times New Roman"/>
                      </a:endParaRPr>
                    </a:p>
                    <a:p>
                      <a:pPr algn="just">
                        <a:spcAft>
                          <a:spcPts val="0"/>
                        </a:spcAft>
                      </a:pPr>
                      <a:r>
                        <a:rPr lang="en-GB" sz="700" dirty="0">
                          <a:latin typeface="Arial"/>
                          <a:ea typeface="MS PGothic"/>
                          <a:cs typeface="Times New Roman"/>
                        </a:rPr>
                        <a:t> </a:t>
                      </a:r>
                      <a:r>
                        <a:rPr lang="en-GB" sz="600" dirty="0">
                          <a:solidFill>
                            <a:srgbClr val="000000"/>
                          </a:solidFill>
                          <a:latin typeface="Arial"/>
                          <a:ea typeface="Times New Roman"/>
                          <a:cs typeface="Arial"/>
                        </a:rPr>
                        <a:t>raw materials (Except API Chloramphenicol)</a:t>
                      </a:r>
                      <a:endParaRPr lang="it-IT" sz="700" dirty="0">
                        <a:latin typeface="Arial"/>
                        <a:ea typeface="Times New Roman"/>
                        <a:cs typeface="Times New Roman"/>
                      </a:endParaRPr>
                    </a:p>
                    <a:p>
                      <a:pPr algn="just">
                        <a:spcAft>
                          <a:spcPts val="0"/>
                        </a:spcAft>
                      </a:pPr>
                      <a:r>
                        <a:rPr lang="en-GB" sz="700" dirty="0">
                          <a:latin typeface="Arial"/>
                          <a:ea typeface="MS PGothic"/>
                          <a:cs typeface="Times New Roman"/>
                        </a:rPr>
                        <a:t> </a:t>
                      </a:r>
                      <a:r>
                        <a:rPr lang="en-GB" sz="600" dirty="0">
                          <a:solidFill>
                            <a:srgbClr val="000000"/>
                          </a:solidFill>
                          <a:latin typeface="Arial"/>
                          <a:ea typeface="Times New Roman"/>
                          <a:cs typeface="Arial"/>
                        </a:rPr>
                        <a:t>API Chloramphenicol</a:t>
                      </a:r>
                      <a:endParaRPr lang="it-IT" sz="700" dirty="0">
                        <a:latin typeface="Arial"/>
                        <a:ea typeface="Times New Roman"/>
                        <a:cs typeface="Times New Roman"/>
                      </a:endParaRPr>
                    </a:p>
                    <a:p>
                      <a:pPr algn="just">
                        <a:spcAft>
                          <a:spcPts val="0"/>
                        </a:spcAft>
                      </a:pPr>
                      <a:r>
                        <a:rPr lang="en-GB" sz="700" dirty="0">
                          <a:latin typeface="Arial"/>
                          <a:ea typeface="MS PGothic"/>
                          <a:cs typeface="Times New Roman"/>
                        </a:rPr>
                        <a:t> </a:t>
                      </a:r>
                      <a:r>
                        <a:rPr lang="en-GB" sz="600" dirty="0">
                          <a:solidFill>
                            <a:srgbClr val="000000"/>
                          </a:solidFill>
                          <a:latin typeface="Arial"/>
                          <a:ea typeface="Times New Roman"/>
                          <a:cs typeface="Arial"/>
                        </a:rPr>
                        <a:t>packaging materials </a:t>
                      </a:r>
                      <a:endParaRPr lang="it-IT" sz="700" dirty="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it-IT" sz="700">
                        <a:latin typeface="Arial"/>
                        <a:ea typeface="Times New Roman"/>
                        <a:cs typeface="Times New Roman"/>
                      </a:endParaRPr>
                    </a:p>
                    <a:p>
                      <a:pPr algn="ctr">
                        <a:spcAft>
                          <a:spcPts val="0"/>
                        </a:spcAft>
                      </a:pPr>
                      <a:r>
                        <a:rPr lang="en-GB" sz="600" b="1">
                          <a:solidFill>
                            <a:srgbClr val="000000"/>
                          </a:solidFill>
                          <a:latin typeface="Arial"/>
                          <a:ea typeface="Times New Roman"/>
                          <a:cs typeface="Arial"/>
                        </a:rPr>
                        <a:t>X</a:t>
                      </a:r>
                      <a:endParaRPr lang="it-IT" sz="700">
                        <a:latin typeface="Arial"/>
                        <a:ea typeface="Times New Roman"/>
                        <a:cs typeface="Times New Roman"/>
                      </a:endParaRPr>
                    </a:p>
                    <a:p>
                      <a:pPr algn="ctr">
                        <a:spcAft>
                          <a:spcPts val="0"/>
                        </a:spcAft>
                      </a:pPr>
                      <a:r>
                        <a:rPr lang="en-GB" sz="600" b="1">
                          <a:solidFill>
                            <a:srgbClr val="000000"/>
                          </a:solidFill>
                          <a:latin typeface="Arial"/>
                          <a:ea typeface="Times New Roman"/>
                          <a:cs typeface="Arial"/>
                        </a:rPr>
                        <a:t>X</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it-IT" sz="700" dirty="0">
                        <a:latin typeface="Arial"/>
                        <a:ea typeface="Times New Roman"/>
                        <a:cs typeface="Times New Roman"/>
                      </a:endParaRPr>
                    </a:p>
                    <a:p>
                      <a:pPr algn="ctr">
                        <a:spcAft>
                          <a:spcPts val="0"/>
                        </a:spcAft>
                      </a:pPr>
                      <a:r>
                        <a:rPr lang="en-GB" sz="600" b="1" dirty="0">
                          <a:solidFill>
                            <a:srgbClr val="000000"/>
                          </a:solidFill>
                          <a:latin typeface="Arial"/>
                          <a:ea typeface="Times New Roman"/>
                          <a:cs typeface="Arial"/>
                        </a:rPr>
                        <a:t>X</a:t>
                      </a:r>
                      <a:endParaRPr lang="it-IT" sz="700" dirty="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44633">
                <a:tc>
                  <a:txBody>
                    <a:bodyPr/>
                    <a:lstStyle/>
                    <a:p>
                      <a:pPr>
                        <a:spcBef>
                          <a:spcPts val="300"/>
                        </a:spcBef>
                        <a:spcAft>
                          <a:spcPts val="300"/>
                        </a:spcAft>
                      </a:pPr>
                      <a:r>
                        <a:rPr lang="en-GB" sz="600">
                          <a:solidFill>
                            <a:srgbClr val="000000"/>
                          </a:solidFill>
                          <a:latin typeface="Arial"/>
                          <a:ea typeface="Times New Roman"/>
                          <a:cs typeface="Times New Roman"/>
                        </a:rPr>
                        <a:t>2.2</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600">
                          <a:solidFill>
                            <a:srgbClr val="000000"/>
                          </a:solidFill>
                          <a:latin typeface="Arial"/>
                          <a:ea typeface="Times New Roman"/>
                          <a:cs typeface="Arial"/>
                        </a:rPr>
                        <a:t>Will maintain safety/hazard and handling data on PRODUCT raw materials and API</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 </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15021">
                <a:tc>
                  <a:txBody>
                    <a:bodyPr/>
                    <a:lstStyle/>
                    <a:p>
                      <a:pPr>
                        <a:spcBef>
                          <a:spcPts val="300"/>
                        </a:spcBef>
                        <a:spcAft>
                          <a:spcPts val="300"/>
                        </a:spcAft>
                      </a:pPr>
                      <a:r>
                        <a:rPr lang="en-GB" sz="600">
                          <a:solidFill>
                            <a:srgbClr val="000000"/>
                          </a:solidFill>
                          <a:latin typeface="Arial"/>
                          <a:ea typeface="Times New Roman"/>
                          <a:cs typeface="Times New Roman"/>
                        </a:rPr>
                        <a:t>2.3</a:t>
                      </a:r>
                      <a:endParaRPr lang="it-IT" sz="700">
                        <a:solidFill>
                          <a:srgbClr val="000000"/>
                        </a:solidFill>
                        <a:latin typeface="TimesNewRomanPS"/>
                        <a:ea typeface="Times New Roman"/>
                        <a:cs typeface="Times New Roman"/>
                      </a:endParaRPr>
                    </a:p>
                  </a:txBody>
                  <a:tcPr marL="41095" marR="41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tabLst>
                          <a:tab pos="3150870" algn="l"/>
                          <a:tab pos="4410710" algn="l"/>
                        </a:tabLst>
                      </a:pPr>
                      <a:r>
                        <a:rPr lang="en-GB" sz="600" u="sng">
                          <a:solidFill>
                            <a:srgbClr val="000000"/>
                          </a:solidFill>
                          <a:latin typeface="Arial"/>
                          <a:ea typeface="Times New Roman"/>
                          <a:cs typeface="Times New Roman"/>
                        </a:rPr>
                        <a:t>Active substance(s):</a:t>
                      </a:r>
                      <a:endParaRPr lang="it-IT" sz="700">
                        <a:solidFill>
                          <a:srgbClr val="000000"/>
                        </a:solidFill>
                        <a:latin typeface="TimesNewRomanPS"/>
                        <a:ea typeface="Times New Roman"/>
                        <a:cs typeface="Times New Roman"/>
                      </a:endParaRPr>
                    </a:p>
                  </a:txBody>
                  <a:tcPr marL="41095" marR="41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en-GB" sz="600">
                        <a:solidFill>
                          <a:srgbClr val="000000"/>
                        </a:solidFill>
                        <a:latin typeface="Arial"/>
                        <a:ea typeface="Times New Roman"/>
                        <a:cs typeface="Arial"/>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spcBef>
                          <a:spcPts val="300"/>
                        </a:spcBef>
                        <a:spcAft>
                          <a:spcPts val="300"/>
                        </a:spcAft>
                      </a:pPr>
                      <a:endParaRPr lang="en-GB" sz="600">
                        <a:solidFill>
                          <a:srgbClr val="000000"/>
                        </a:solidFill>
                        <a:latin typeface="Arial"/>
                        <a:ea typeface="Times New Roman"/>
                        <a:cs typeface="Arial"/>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8"/>
                  </a:ext>
                </a:extLst>
              </a:tr>
              <a:tr h="134191">
                <a:tc>
                  <a:txBody>
                    <a:bodyPr/>
                    <a:lstStyle/>
                    <a:p>
                      <a:pPr>
                        <a:spcBef>
                          <a:spcPts val="300"/>
                        </a:spcBef>
                        <a:spcAft>
                          <a:spcPts val="300"/>
                        </a:spcAft>
                      </a:pPr>
                      <a:r>
                        <a:rPr lang="en-GB" sz="600">
                          <a:solidFill>
                            <a:srgbClr val="000000"/>
                          </a:solidFill>
                          <a:latin typeface="Arial"/>
                          <a:ea typeface="Times New Roman"/>
                          <a:cs typeface="Times New Roman"/>
                        </a:rPr>
                        <a:t>2.3.1</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tabLst>
                          <a:tab pos="3150870" algn="l"/>
                          <a:tab pos="4410710" algn="l"/>
                        </a:tabLst>
                      </a:pPr>
                      <a:r>
                        <a:rPr lang="en-GB" sz="600">
                          <a:solidFill>
                            <a:srgbClr val="000000"/>
                          </a:solidFill>
                          <a:latin typeface="Arial"/>
                          <a:ea typeface="Times New Roman"/>
                          <a:cs typeface="Times New Roman"/>
                        </a:rPr>
                        <a:t>Specification</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34191">
                <a:tc>
                  <a:txBody>
                    <a:bodyPr/>
                    <a:lstStyle/>
                    <a:p>
                      <a:pPr>
                        <a:spcBef>
                          <a:spcPts val="300"/>
                        </a:spcBef>
                        <a:spcAft>
                          <a:spcPts val="300"/>
                        </a:spcAft>
                      </a:pPr>
                      <a:r>
                        <a:rPr lang="en-GB" sz="600">
                          <a:solidFill>
                            <a:srgbClr val="000000"/>
                          </a:solidFill>
                          <a:latin typeface="Arial"/>
                          <a:ea typeface="Times New Roman"/>
                          <a:cs typeface="Times New Roman"/>
                        </a:rPr>
                        <a:t>2.3.2</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tabLst>
                          <a:tab pos="3150870" algn="l"/>
                          <a:tab pos="4410710" algn="l"/>
                        </a:tabLst>
                      </a:pPr>
                      <a:r>
                        <a:rPr lang="en-GB" sz="600">
                          <a:solidFill>
                            <a:srgbClr val="000000"/>
                          </a:solidFill>
                          <a:latin typeface="Arial"/>
                          <a:ea typeface="Times New Roman"/>
                          <a:cs typeface="Times New Roman"/>
                        </a:rPr>
                        <a:t>Testing instructions</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30044">
                <a:tc rowSpan="2">
                  <a:txBody>
                    <a:bodyPr/>
                    <a:lstStyle/>
                    <a:p>
                      <a:pPr>
                        <a:spcAft>
                          <a:spcPts val="0"/>
                        </a:spcAft>
                      </a:pPr>
                      <a:endParaRPr lang="en-GB" sz="600">
                        <a:solidFill>
                          <a:srgbClr val="000000"/>
                        </a:solidFill>
                        <a:latin typeface="Arial"/>
                        <a:ea typeface="Times New Roman"/>
                        <a:cs typeface="Times New Roman"/>
                      </a:endParaRPr>
                    </a:p>
                    <a:p>
                      <a:pPr>
                        <a:spcBef>
                          <a:spcPts val="300"/>
                        </a:spcBef>
                        <a:spcAft>
                          <a:spcPts val="300"/>
                        </a:spcAft>
                      </a:pPr>
                      <a:r>
                        <a:rPr lang="en-GB" sz="600">
                          <a:solidFill>
                            <a:srgbClr val="000000"/>
                          </a:solidFill>
                          <a:latin typeface="Arial"/>
                          <a:ea typeface="Times New Roman"/>
                          <a:cs typeface="Times New Roman"/>
                        </a:rPr>
                        <a:t>2.3.3</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tabLst>
                          <a:tab pos="3150870" algn="l"/>
                          <a:tab pos="4410710" algn="l"/>
                        </a:tabLst>
                      </a:pPr>
                      <a:r>
                        <a:rPr lang="en-GB" sz="600">
                          <a:solidFill>
                            <a:srgbClr val="000000"/>
                          </a:solidFill>
                          <a:latin typeface="Arial"/>
                          <a:ea typeface="Times New Roman"/>
                          <a:cs typeface="Times New Roman"/>
                        </a:rPr>
                        <a:t>Supply/Procurement (except Chloramphenicol)</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34191">
                <a:tc vMerge="1">
                  <a:txBody>
                    <a:bodyPr/>
                    <a:lstStyle/>
                    <a:p>
                      <a:endParaRPr lang="it-IT"/>
                    </a:p>
                  </a:txBody>
                  <a:tcPr/>
                </a:tc>
                <a:tc>
                  <a:txBody>
                    <a:bodyPr/>
                    <a:lstStyle/>
                    <a:p>
                      <a:pPr algn="just">
                        <a:spcBef>
                          <a:spcPts val="300"/>
                        </a:spcBef>
                        <a:spcAft>
                          <a:spcPts val="300"/>
                        </a:spcAft>
                        <a:tabLst>
                          <a:tab pos="3150870" algn="l"/>
                          <a:tab pos="4410710" algn="l"/>
                        </a:tabLst>
                      </a:pPr>
                      <a:r>
                        <a:rPr lang="en-GB" sz="600">
                          <a:solidFill>
                            <a:srgbClr val="000000"/>
                          </a:solidFill>
                          <a:latin typeface="Arial"/>
                          <a:ea typeface="Times New Roman"/>
                          <a:cs typeface="Times New Roman"/>
                        </a:rPr>
                        <a:t>Supply/Procurement Chloramphenicol</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34191">
                <a:tc>
                  <a:txBody>
                    <a:bodyPr/>
                    <a:lstStyle/>
                    <a:p>
                      <a:pPr>
                        <a:spcBef>
                          <a:spcPts val="300"/>
                        </a:spcBef>
                        <a:spcAft>
                          <a:spcPts val="300"/>
                        </a:spcAft>
                      </a:pPr>
                      <a:r>
                        <a:rPr lang="en-GB" sz="600">
                          <a:solidFill>
                            <a:srgbClr val="000000"/>
                          </a:solidFill>
                          <a:latin typeface="Arial"/>
                          <a:ea typeface="Times New Roman"/>
                          <a:cs typeface="Times New Roman"/>
                        </a:rPr>
                        <a:t>2.3.4</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tabLst>
                          <a:tab pos="3150870" algn="l"/>
                          <a:tab pos="4410710" algn="l"/>
                        </a:tabLst>
                      </a:pPr>
                      <a:r>
                        <a:rPr lang="en-GB" sz="600">
                          <a:solidFill>
                            <a:srgbClr val="000000"/>
                          </a:solidFill>
                          <a:latin typeface="Arial"/>
                          <a:ea typeface="Times New Roman"/>
                          <a:cs typeface="Times New Roman"/>
                        </a:rPr>
                        <a:t>Testing and approval</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 </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34191">
                <a:tc>
                  <a:txBody>
                    <a:bodyPr/>
                    <a:lstStyle/>
                    <a:p>
                      <a:pPr>
                        <a:spcBef>
                          <a:spcPts val="300"/>
                        </a:spcBef>
                        <a:spcAft>
                          <a:spcPts val="300"/>
                        </a:spcAft>
                      </a:pPr>
                      <a:r>
                        <a:rPr lang="en-GB" sz="600">
                          <a:solidFill>
                            <a:srgbClr val="000000"/>
                          </a:solidFill>
                          <a:latin typeface="Arial"/>
                          <a:ea typeface="Times New Roman"/>
                          <a:cs typeface="Times New Roman"/>
                        </a:rPr>
                        <a:t>2.3.5</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tabLst>
                          <a:tab pos="3150870" algn="l"/>
                          <a:tab pos="4410710" algn="l"/>
                        </a:tabLst>
                      </a:pPr>
                      <a:r>
                        <a:rPr lang="en-GB" sz="600">
                          <a:solidFill>
                            <a:srgbClr val="000000"/>
                          </a:solidFill>
                          <a:latin typeface="Arial"/>
                          <a:ea typeface="Times New Roman"/>
                          <a:cs typeface="Times New Roman"/>
                        </a:rPr>
                        <a:t>Retention samples</a:t>
                      </a:r>
                      <a:endParaRPr lang="it-IT" sz="700">
                        <a:solidFill>
                          <a:srgbClr val="000000"/>
                        </a:solidFill>
                        <a:latin typeface="TimesNewRomanPS"/>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 </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15021">
                <a:tc>
                  <a:txBody>
                    <a:bodyPr/>
                    <a:lstStyle/>
                    <a:p>
                      <a:pPr algn="just">
                        <a:spcBef>
                          <a:spcPts val="300"/>
                        </a:spcBef>
                        <a:spcAft>
                          <a:spcPts val="300"/>
                        </a:spcAft>
                      </a:pPr>
                      <a:r>
                        <a:rPr lang="en-GB" sz="600">
                          <a:solidFill>
                            <a:srgbClr val="000000"/>
                          </a:solidFill>
                          <a:latin typeface="Arial"/>
                          <a:ea typeface="Times New Roman"/>
                          <a:cs typeface="Arial"/>
                        </a:rPr>
                        <a:t>2.4</a:t>
                      </a:r>
                      <a:endParaRPr lang="it-IT" sz="700">
                        <a:solidFill>
                          <a:srgbClr val="000000"/>
                        </a:solidFill>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600" u="sng">
                          <a:latin typeface="Arial"/>
                          <a:ea typeface="Times New Roman"/>
                          <a:cs typeface="Arial"/>
                        </a:rPr>
                        <a:t>Excipients:</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en-GB" sz="600">
                        <a:solidFill>
                          <a:srgbClr val="000000"/>
                        </a:solidFill>
                        <a:latin typeface="Arial"/>
                        <a:ea typeface="Times New Roman"/>
                        <a:cs typeface="Arial"/>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spcBef>
                          <a:spcPts val="300"/>
                        </a:spcBef>
                        <a:spcAft>
                          <a:spcPts val="300"/>
                        </a:spcAft>
                      </a:pPr>
                      <a:endParaRPr lang="en-GB" sz="600">
                        <a:solidFill>
                          <a:srgbClr val="000000"/>
                        </a:solidFill>
                        <a:latin typeface="Arial"/>
                        <a:ea typeface="Times New Roman"/>
                        <a:cs typeface="Arial"/>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15"/>
                  </a:ext>
                </a:extLst>
              </a:tr>
              <a:tr h="115021">
                <a:tc>
                  <a:txBody>
                    <a:bodyPr/>
                    <a:lstStyle/>
                    <a:p>
                      <a:pPr algn="just">
                        <a:spcBef>
                          <a:spcPts val="300"/>
                        </a:spcBef>
                        <a:spcAft>
                          <a:spcPts val="300"/>
                        </a:spcAft>
                      </a:pPr>
                      <a:r>
                        <a:rPr lang="en-GB" sz="600">
                          <a:solidFill>
                            <a:srgbClr val="000000"/>
                          </a:solidFill>
                          <a:latin typeface="Arial"/>
                          <a:ea typeface="Times New Roman"/>
                          <a:cs typeface="Arial"/>
                        </a:rPr>
                        <a:t>2.4.1</a:t>
                      </a:r>
                      <a:endParaRPr lang="it-IT" sz="700">
                        <a:solidFill>
                          <a:srgbClr val="000000"/>
                        </a:solidFill>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600">
                          <a:latin typeface="Arial"/>
                          <a:ea typeface="Times New Roman"/>
                          <a:cs typeface="Times New Roman"/>
                        </a:rPr>
                        <a:t>Specification </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en-GB" sz="600">
                        <a:solidFill>
                          <a:srgbClr val="000000"/>
                        </a:solidFill>
                        <a:latin typeface="Arial"/>
                        <a:ea typeface="Times New Roman"/>
                        <a:cs typeface="Arial"/>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34191">
                <a:tc>
                  <a:txBody>
                    <a:bodyPr/>
                    <a:lstStyle/>
                    <a:p>
                      <a:pPr algn="just">
                        <a:spcBef>
                          <a:spcPts val="300"/>
                        </a:spcBef>
                        <a:spcAft>
                          <a:spcPts val="300"/>
                        </a:spcAft>
                      </a:pPr>
                      <a:r>
                        <a:rPr lang="en-GB" sz="600">
                          <a:solidFill>
                            <a:srgbClr val="000000"/>
                          </a:solidFill>
                          <a:latin typeface="Arial"/>
                          <a:ea typeface="Times New Roman"/>
                          <a:cs typeface="Arial"/>
                        </a:rPr>
                        <a:t>2.4.2</a:t>
                      </a:r>
                      <a:endParaRPr lang="it-IT" sz="700">
                        <a:solidFill>
                          <a:srgbClr val="000000"/>
                        </a:solidFill>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Bef>
                          <a:spcPts val="300"/>
                        </a:spcBef>
                        <a:spcAft>
                          <a:spcPts val="300"/>
                        </a:spcAft>
                      </a:pPr>
                      <a:r>
                        <a:rPr lang="en-GB" sz="600">
                          <a:latin typeface="Arial"/>
                          <a:ea typeface="Times New Roman"/>
                          <a:cs typeface="Times New Roman"/>
                        </a:rPr>
                        <a:t>Tsting instructions</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34191">
                <a:tc>
                  <a:txBody>
                    <a:bodyPr/>
                    <a:lstStyle/>
                    <a:p>
                      <a:pPr algn="just">
                        <a:spcBef>
                          <a:spcPts val="300"/>
                        </a:spcBef>
                        <a:spcAft>
                          <a:spcPts val="300"/>
                        </a:spcAft>
                      </a:pPr>
                      <a:r>
                        <a:rPr lang="en-GB" sz="600">
                          <a:solidFill>
                            <a:srgbClr val="000000"/>
                          </a:solidFill>
                          <a:latin typeface="Arial"/>
                          <a:ea typeface="Times New Roman"/>
                          <a:cs typeface="Arial"/>
                        </a:rPr>
                        <a:t>2.4.3</a:t>
                      </a:r>
                      <a:endParaRPr lang="it-IT" sz="700">
                        <a:solidFill>
                          <a:srgbClr val="000000"/>
                        </a:solidFill>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600">
                          <a:latin typeface="Arial"/>
                          <a:ea typeface="Times New Roman"/>
                          <a:cs typeface="Times New Roman"/>
                        </a:rPr>
                        <a:t>Supply/Procurement</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 </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34191">
                <a:tc>
                  <a:txBody>
                    <a:bodyPr/>
                    <a:lstStyle/>
                    <a:p>
                      <a:pPr algn="just">
                        <a:spcBef>
                          <a:spcPts val="300"/>
                        </a:spcBef>
                        <a:spcAft>
                          <a:spcPts val="300"/>
                        </a:spcAft>
                      </a:pPr>
                      <a:r>
                        <a:rPr lang="en-GB" sz="600">
                          <a:solidFill>
                            <a:srgbClr val="000000"/>
                          </a:solidFill>
                          <a:latin typeface="Arial"/>
                          <a:ea typeface="Times New Roman"/>
                          <a:cs typeface="Arial"/>
                        </a:rPr>
                        <a:t>2.4.4</a:t>
                      </a:r>
                      <a:endParaRPr lang="it-IT" sz="700">
                        <a:solidFill>
                          <a:srgbClr val="000000"/>
                        </a:solidFill>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600">
                          <a:latin typeface="Arial"/>
                          <a:ea typeface="Times New Roman"/>
                          <a:cs typeface="Times New Roman"/>
                        </a:rPr>
                        <a:t>Testing and approval</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 </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34191">
                <a:tc>
                  <a:txBody>
                    <a:bodyPr/>
                    <a:lstStyle/>
                    <a:p>
                      <a:pPr algn="just">
                        <a:spcBef>
                          <a:spcPts val="300"/>
                        </a:spcBef>
                        <a:spcAft>
                          <a:spcPts val="300"/>
                        </a:spcAft>
                      </a:pPr>
                      <a:r>
                        <a:rPr lang="en-GB" sz="600">
                          <a:solidFill>
                            <a:srgbClr val="000000"/>
                          </a:solidFill>
                          <a:latin typeface="Arial"/>
                          <a:ea typeface="Times New Roman"/>
                          <a:cs typeface="Arial"/>
                        </a:rPr>
                        <a:t>2.4.5</a:t>
                      </a:r>
                      <a:endParaRPr lang="it-IT" sz="700">
                        <a:solidFill>
                          <a:srgbClr val="000000"/>
                        </a:solidFill>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600">
                          <a:latin typeface="Arial"/>
                          <a:ea typeface="Times New Roman"/>
                          <a:cs typeface="Times New Roman"/>
                        </a:rPr>
                        <a:t>Retention samples</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600" b="1">
                          <a:solidFill>
                            <a:srgbClr val="000000"/>
                          </a:solidFill>
                          <a:latin typeface="Arial"/>
                          <a:ea typeface="Times New Roman"/>
                          <a:cs typeface="Arial"/>
                        </a:rPr>
                        <a:t>X </a:t>
                      </a:r>
                      <a:endParaRPr lang="it-IT" sz="70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700" dirty="0">
                        <a:latin typeface="Arial"/>
                        <a:ea typeface="Times New Roman"/>
                        <a:cs typeface="Times New Roman"/>
                      </a:endParaRPr>
                    </a:p>
                  </a:txBody>
                  <a:tcPr marL="41095" marR="41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bl>
          </a:graphicData>
        </a:graphic>
      </p:graphicFrame>
      <p:sp>
        <p:nvSpPr>
          <p:cNvPr id="7" name="CasellaDiTesto 15">
            <a:extLst>
              <a:ext uri="{FF2B5EF4-FFF2-40B4-BE49-F238E27FC236}">
                <a16:creationId xmlns:a16="http://schemas.microsoft.com/office/drawing/2014/main" id="{67AFBC07-DF31-BF90-AA09-B5087C399DA9}"/>
              </a:ext>
            </a:extLst>
          </p:cNvPr>
          <p:cNvSpPr txBox="1">
            <a:spLocks noChangeArrowheads="1"/>
          </p:cNvSpPr>
          <p:nvPr/>
        </p:nvSpPr>
        <p:spPr bwMode="auto">
          <a:xfrm>
            <a:off x="205660" y="998375"/>
            <a:ext cx="4385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2400" dirty="0"/>
              <a:t>La Griglia delle Responsabilità</a:t>
            </a:r>
          </a:p>
        </p:txBody>
      </p:sp>
    </p:spTree>
    <p:extLst>
      <p:ext uri="{BB962C8B-B14F-4D97-AF65-F5344CB8AC3E}">
        <p14:creationId xmlns:p14="http://schemas.microsoft.com/office/powerpoint/2010/main" val="1714664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E764B0FC-AB4D-1601-6DA0-6D3A278EF82A}"/>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CC9FC7FA-AEE0-2D39-D75F-B0ADFD7029BC}"/>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EFF7695F-DD78-230B-5D6A-AADF14FCB15A}"/>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
        <p:nvSpPr>
          <p:cNvPr id="5" name="Rectangle 1">
            <a:extLst>
              <a:ext uri="{FF2B5EF4-FFF2-40B4-BE49-F238E27FC236}">
                <a16:creationId xmlns:a16="http://schemas.microsoft.com/office/drawing/2014/main" id="{9D27D38A-75B7-2A19-4A64-9535B557AE4D}"/>
              </a:ext>
            </a:extLst>
          </p:cNvPr>
          <p:cNvSpPr>
            <a:spLocks noChangeArrowheads="1"/>
          </p:cNvSpPr>
          <p:nvPr/>
        </p:nvSpPr>
        <p:spPr bwMode="auto">
          <a:xfrm>
            <a:off x="382747" y="4136076"/>
            <a:ext cx="4030825"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tabLst>
                <a:tab pos="3151188" algn="l"/>
                <a:tab pos="4410075" algn="l"/>
              </a:tabLst>
              <a:defRPr sz="3200">
                <a:solidFill>
                  <a:schemeClr val="tx1"/>
                </a:solidFill>
                <a:latin typeface="Arial" panose="020B0604020202020204" pitchFamily="34" charset="0"/>
              </a:defRPr>
            </a:lvl1pPr>
            <a:lvl2pPr marL="742950" indent="-285750">
              <a:spcBef>
                <a:spcPct val="20000"/>
              </a:spcBef>
              <a:buChar char="–"/>
              <a:tabLst>
                <a:tab pos="3151188" algn="l"/>
                <a:tab pos="4410075" algn="l"/>
              </a:tabLst>
              <a:defRPr sz="2800">
                <a:solidFill>
                  <a:schemeClr val="tx1"/>
                </a:solidFill>
                <a:latin typeface="Arial" panose="020B0604020202020204" pitchFamily="34" charset="0"/>
              </a:defRPr>
            </a:lvl2pPr>
            <a:lvl3pPr marL="1143000" indent="-228600">
              <a:spcBef>
                <a:spcPct val="20000"/>
              </a:spcBef>
              <a:buChar char="•"/>
              <a:tabLst>
                <a:tab pos="3151188" algn="l"/>
                <a:tab pos="4410075" algn="l"/>
              </a:tabLst>
              <a:defRPr sz="2400">
                <a:solidFill>
                  <a:schemeClr val="tx1"/>
                </a:solidFill>
                <a:latin typeface="Arial" panose="020B0604020202020204" pitchFamily="34" charset="0"/>
              </a:defRPr>
            </a:lvl3pPr>
            <a:lvl4pPr marL="1600200" indent="-228600">
              <a:spcBef>
                <a:spcPct val="20000"/>
              </a:spcBef>
              <a:buChar char="–"/>
              <a:tabLst>
                <a:tab pos="3151188" algn="l"/>
                <a:tab pos="4410075" algn="l"/>
              </a:tabLst>
              <a:defRPr sz="2000">
                <a:solidFill>
                  <a:schemeClr val="tx1"/>
                </a:solidFill>
                <a:latin typeface="Arial" panose="020B0604020202020204" pitchFamily="34" charset="0"/>
              </a:defRPr>
            </a:lvl4pPr>
            <a:lvl5pPr marL="2057400" indent="-228600">
              <a:spcBef>
                <a:spcPct val="20000"/>
              </a:spcBef>
              <a:buChar char="»"/>
              <a:tabLst>
                <a:tab pos="3151188" algn="l"/>
                <a:tab pos="441007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9pPr>
          </a:lstStyle>
          <a:p>
            <a:pPr>
              <a:spcBef>
                <a:spcPct val="0"/>
              </a:spcBef>
              <a:buFontTx/>
              <a:buNone/>
            </a:pPr>
            <a:r>
              <a:rPr lang="en-GB" altLang="it-IT" sz="1400" u="sng" dirty="0">
                <a:cs typeface="Times New Roman" panose="02020603050405020304" pitchFamily="18" charset="0"/>
              </a:rPr>
              <a:t>COMPLIANCE RESPONSABILITIES CHECKLIST </a:t>
            </a:r>
            <a:endParaRPr lang="it-IT" altLang="it-IT" sz="1000" dirty="0"/>
          </a:p>
          <a:p>
            <a:pPr>
              <a:spcBef>
                <a:spcPct val="0"/>
              </a:spcBef>
              <a:buFontTx/>
              <a:buNone/>
            </a:pPr>
            <a:r>
              <a:rPr lang="en-GB" altLang="it-IT" sz="1400" dirty="0">
                <a:cs typeface="Times New Roman" panose="02020603050405020304" pitchFamily="18" charset="0"/>
              </a:rPr>
              <a:t>Both parties agree to the following listed responsibilities for all the operations that are marked with “X” in the respective column that bears its name</a:t>
            </a:r>
            <a:endParaRPr lang="it-IT" altLang="it-IT" sz="1000" dirty="0"/>
          </a:p>
          <a:p>
            <a:pPr>
              <a:spcBef>
                <a:spcPct val="0"/>
              </a:spcBef>
              <a:buFontTx/>
              <a:buNone/>
            </a:pPr>
            <a:endParaRPr lang="it-IT" altLang="it-IT" sz="1800" dirty="0"/>
          </a:p>
        </p:txBody>
      </p:sp>
      <p:sp>
        <p:nvSpPr>
          <p:cNvPr id="6" name="CasellaDiTesto 15">
            <a:extLst>
              <a:ext uri="{FF2B5EF4-FFF2-40B4-BE49-F238E27FC236}">
                <a16:creationId xmlns:a16="http://schemas.microsoft.com/office/drawing/2014/main" id="{B540E7D5-735B-D812-9D78-036F909D71C7}"/>
              </a:ext>
            </a:extLst>
          </p:cNvPr>
          <p:cNvSpPr txBox="1">
            <a:spLocks noChangeArrowheads="1"/>
          </p:cNvSpPr>
          <p:nvPr/>
        </p:nvSpPr>
        <p:spPr bwMode="auto">
          <a:xfrm>
            <a:off x="205660" y="998375"/>
            <a:ext cx="4385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2400" dirty="0"/>
              <a:t>La Griglia delle Responsabilità</a:t>
            </a:r>
          </a:p>
        </p:txBody>
      </p:sp>
      <p:graphicFrame>
        <p:nvGraphicFramePr>
          <p:cNvPr id="7" name="Tabella 6">
            <a:extLst>
              <a:ext uri="{FF2B5EF4-FFF2-40B4-BE49-F238E27FC236}">
                <a16:creationId xmlns:a16="http://schemas.microsoft.com/office/drawing/2014/main" id="{F25FD9EF-F203-BA00-24F1-21858E8A2B5D}"/>
              </a:ext>
            </a:extLst>
          </p:cNvPr>
          <p:cNvGraphicFramePr>
            <a:graphicFrameLocks noGrp="1"/>
          </p:cNvGraphicFramePr>
          <p:nvPr>
            <p:extLst>
              <p:ext uri="{D42A27DB-BD31-4B8C-83A1-F6EECF244321}">
                <p14:modId xmlns:p14="http://schemas.microsoft.com/office/powerpoint/2010/main" val="1388319411"/>
              </p:ext>
            </p:extLst>
          </p:nvPr>
        </p:nvGraphicFramePr>
        <p:xfrm>
          <a:off x="4851563" y="489084"/>
          <a:ext cx="6009270" cy="5342110"/>
        </p:xfrm>
        <a:graphic>
          <a:graphicData uri="http://schemas.openxmlformats.org/drawingml/2006/table">
            <a:tbl>
              <a:tblPr/>
              <a:tblGrid>
                <a:gridCol w="421580">
                  <a:extLst>
                    <a:ext uri="{9D8B030D-6E8A-4147-A177-3AD203B41FA5}">
                      <a16:colId xmlns:a16="http://schemas.microsoft.com/office/drawing/2014/main" val="20000"/>
                    </a:ext>
                  </a:extLst>
                </a:gridCol>
                <a:gridCol w="3417970">
                  <a:extLst>
                    <a:ext uri="{9D8B030D-6E8A-4147-A177-3AD203B41FA5}">
                      <a16:colId xmlns:a16="http://schemas.microsoft.com/office/drawing/2014/main" val="20001"/>
                    </a:ext>
                  </a:extLst>
                </a:gridCol>
                <a:gridCol w="1085155">
                  <a:extLst>
                    <a:ext uri="{9D8B030D-6E8A-4147-A177-3AD203B41FA5}">
                      <a16:colId xmlns:a16="http://schemas.microsoft.com/office/drawing/2014/main" val="20002"/>
                    </a:ext>
                  </a:extLst>
                </a:gridCol>
                <a:gridCol w="1084565">
                  <a:extLst>
                    <a:ext uri="{9D8B030D-6E8A-4147-A177-3AD203B41FA5}">
                      <a16:colId xmlns:a16="http://schemas.microsoft.com/office/drawing/2014/main" val="20003"/>
                    </a:ext>
                  </a:extLst>
                </a:gridCol>
              </a:tblGrid>
              <a:tr h="544876">
                <a:tc>
                  <a:txBody>
                    <a:bodyPr/>
                    <a:lstStyle/>
                    <a:p>
                      <a:pPr>
                        <a:lnSpc>
                          <a:spcPts val="1200"/>
                        </a:lnSpc>
                        <a:spcBef>
                          <a:spcPts val="300"/>
                        </a:spcBef>
                        <a:spcAft>
                          <a:spcPts val="300"/>
                        </a:spcAft>
                        <a:tabLst>
                          <a:tab pos="3150870" algn="l"/>
                          <a:tab pos="4231005" algn="l"/>
                        </a:tabLst>
                      </a:pPr>
                      <a:br>
                        <a:rPr lang="en-GB" sz="800" dirty="0">
                          <a:latin typeface="Arial"/>
                          <a:ea typeface="Times New Roman"/>
                          <a:cs typeface="Times New Roman"/>
                        </a:rPr>
                      </a:br>
                      <a:r>
                        <a:rPr lang="en-GB" sz="800" b="1" dirty="0">
                          <a:solidFill>
                            <a:srgbClr val="000000"/>
                          </a:solidFill>
                          <a:latin typeface="TimesNewRomanPS"/>
                          <a:ea typeface="Times New Roman"/>
                          <a:cs typeface="Times New Roman"/>
                        </a:rPr>
                        <a:t> </a:t>
                      </a:r>
                      <a:r>
                        <a:rPr lang="en-GB" sz="800" b="1" dirty="0">
                          <a:solidFill>
                            <a:srgbClr val="000000"/>
                          </a:solidFill>
                          <a:latin typeface="Arial"/>
                          <a:ea typeface="Times New Roman"/>
                          <a:cs typeface="Times New Roman"/>
                        </a:rPr>
                        <a:t>	</a:t>
                      </a:r>
                      <a:endParaRPr lang="it-IT" sz="900" dirty="0">
                        <a:solidFill>
                          <a:srgbClr val="000000"/>
                        </a:solidFill>
                        <a:latin typeface="TimesNewRomanPS"/>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Bef>
                          <a:spcPts val="300"/>
                        </a:spcBef>
                        <a:spcAft>
                          <a:spcPts val="300"/>
                        </a:spcAft>
                        <a:tabLst>
                          <a:tab pos="3150870" algn="l"/>
                          <a:tab pos="4231005" algn="l"/>
                        </a:tabLst>
                      </a:pPr>
                      <a:r>
                        <a:rPr lang="en-GB" sz="800" b="1" dirty="0">
                          <a:solidFill>
                            <a:srgbClr val="000000"/>
                          </a:solidFill>
                          <a:latin typeface="Arial"/>
                          <a:ea typeface="Times New Roman"/>
                          <a:cs typeface="Times New Roman"/>
                        </a:rPr>
                        <a:t>Responsibility</a:t>
                      </a:r>
                      <a:endParaRPr lang="it-IT" sz="900" dirty="0">
                        <a:solidFill>
                          <a:srgbClr val="000000"/>
                        </a:solidFill>
                        <a:latin typeface="TimesNewRomanPS"/>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tabLst>
                          <a:tab pos="3150870" algn="l"/>
                          <a:tab pos="4231005" algn="l"/>
                        </a:tabLst>
                      </a:pPr>
                      <a:r>
                        <a:rPr lang="en-GB" sz="800" dirty="0">
                          <a:solidFill>
                            <a:srgbClr val="000000"/>
                          </a:solidFill>
                          <a:latin typeface="Arial"/>
                          <a:ea typeface="Times New Roman"/>
                          <a:cs typeface="Times New Roman"/>
                        </a:rPr>
                        <a:t>CONTRACT </a:t>
                      </a:r>
                      <a:endParaRPr lang="it-IT" sz="900" dirty="0">
                        <a:solidFill>
                          <a:srgbClr val="000000"/>
                        </a:solidFill>
                        <a:latin typeface="TimesNewRomanPS"/>
                        <a:ea typeface="Times New Roman"/>
                        <a:cs typeface="Times New Roman"/>
                      </a:endParaRPr>
                    </a:p>
                    <a:p>
                      <a:pPr>
                        <a:lnSpc>
                          <a:spcPts val="1200"/>
                        </a:lnSpc>
                        <a:spcAft>
                          <a:spcPts val="0"/>
                        </a:spcAft>
                        <a:tabLst>
                          <a:tab pos="3150870" algn="l"/>
                          <a:tab pos="4231005" algn="l"/>
                        </a:tabLst>
                      </a:pPr>
                      <a:r>
                        <a:rPr lang="en-GB" sz="800" dirty="0">
                          <a:solidFill>
                            <a:srgbClr val="000000"/>
                          </a:solidFill>
                          <a:latin typeface="Arial"/>
                          <a:ea typeface="Times New Roman"/>
                          <a:cs typeface="Times New Roman"/>
                        </a:rPr>
                        <a:t>ACCEPTOR</a:t>
                      </a:r>
                      <a:endParaRPr lang="it-IT" sz="900" dirty="0">
                        <a:solidFill>
                          <a:srgbClr val="000000"/>
                        </a:solidFill>
                        <a:latin typeface="TimesNewRomanPS"/>
                        <a:ea typeface="Times New Roman"/>
                        <a:cs typeface="Times New Roman"/>
                      </a:endParaRPr>
                    </a:p>
                    <a:p>
                      <a:pPr>
                        <a:lnSpc>
                          <a:spcPts val="1200"/>
                        </a:lnSpc>
                        <a:spcAft>
                          <a:spcPts val="0"/>
                        </a:spcAft>
                        <a:tabLst>
                          <a:tab pos="3150870" algn="l"/>
                          <a:tab pos="4231005" algn="l"/>
                        </a:tabLst>
                      </a:pPr>
                      <a:endParaRPr lang="it-IT" sz="900" dirty="0">
                        <a:solidFill>
                          <a:srgbClr val="000000"/>
                        </a:solidFill>
                        <a:latin typeface="TimesNewRomanPS"/>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tabLst>
                          <a:tab pos="3150870" algn="l"/>
                          <a:tab pos="4231005" algn="l"/>
                        </a:tabLst>
                      </a:pPr>
                      <a:r>
                        <a:rPr lang="en-GB" sz="800" dirty="0">
                          <a:solidFill>
                            <a:srgbClr val="000000"/>
                          </a:solidFill>
                          <a:latin typeface="Arial"/>
                          <a:ea typeface="Times New Roman"/>
                          <a:cs typeface="Times New Roman"/>
                        </a:rPr>
                        <a:t>CONTRACT GIVER</a:t>
                      </a:r>
                      <a:endParaRPr lang="it-IT" sz="900" dirty="0">
                        <a:solidFill>
                          <a:srgbClr val="000000"/>
                        </a:solidFill>
                        <a:latin typeface="TimesNewRomanPS"/>
                        <a:ea typeface="Times New Roman"/>
                        <a:cs typeface="Times New Roman"/>
                      </a:endParaRPr>
                    </a:p>
                    <a:p>
                      <a:pPr>
                        <a:lnSpc>
                          <a:spcPts val="1200"/>
                        </a:lnSpc>
                        <a:spcAft>
                          <a:spcPts val="0"/>
                        </a:spcAft>
                        <a:tabLst>
                          <a:tab pos="3150870" algn="l"/>
                          <a:tab pos="4231005" algn="l"/>
                        </a:tabLst>
                      </a:pPr>
                      <a:endParaRPr lang="it-IT" sz="900" dirty="0">
                        <a:solidFill>
                          <a:srgbClr val="000000"/>
                        </a:solidFill>
                        <a:latin typeface="TimesNewRomanPS"/>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5371">
                <a:tc>
                  <a:txBody>
                    <a:bodyPr/>
                    <a:lstStyle/>
                    <a:p>
                      <a:pPr algn="just">
                        <a:spcBef>
                          <a:spcPts val="300"/>
                        </a:spcBef>
                        <a:spcAft>
                          <a:spcPts val="300"/>
                        </a:spcAft>
                      </a:pPr>
                      <a:r>
                        <a:rPr lang="en-GB" sz="800">
                          <a:solidFill>
                            <a:srgbClr val="000000"/>
                          </a:solidFill>
                          <a:latin typeface="Arial"/>
                          <a:ea typeface="Times New Roman"/>
                          <a:cs typeface="Arial"/>
                        </a:rPr>
                        <a:t>2.5</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u="sng">
                          <a:latin typeface="Arial"/>
                          <a:ea typeface="Times New Roman"/>
                          <a:cs typeface="Times New Roman"/>
                        </a:rPr>
                        <a:t>Primary and secondary packaging material</a:t>
                      </a:r>
                      <a:r>
                        <a:rPr lang="en-GB" sz="800">
                          <a:latin typeface="Arial"/>
                          <a:ea typeface="Times New Roman"/>
                          <a:cs typeface="Times New Roman"/>
                        </a:rPr>
                        <a:t>:</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en-GB" sz="800">
                        <a:latin typeface="Arial"/>
                        <a:ea typeface="Times New Roman"/>
                        <a:cs typeface="Arial"/>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spcBef>
                          <a:spcPts val="300"/>
                        </a:spcBef>
                        <a:spcAft>
                          <a:spcPts val="300"/>
                        </a:spcAft>
                      </a:pPr>
                      <a:endParaRPr lang="en-GB" sz="800">
                        <a:latin typeface="Arial"/>
                        <a:ea typeface="Times New Roman"/>
                        <a:cs typeface="Arial"/>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1"/>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2.5.1</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Times New Roman"/>
                        </a:rPr>
                        <a:t>Specification</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2.5.2</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Times New Roman"/>
                        </a:rPr>
                        <a:t>Testing instructions</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r>
                        <a:rPr lang="en-GB" sz="800" b="1">
                          <a:latin typeface="Arial"/>
                          <a:ea typeface="Times New Roman"/>
                          <a:cs typeface="Arial"/>
                        </a:rPr>
                        <a:t>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2.5.3</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Times New Roman"/>
                        </a:rPr>
                        <a:t>Supply/Procurement</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2.5.4</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Times New Roman"/>
                        </a:rPr>
                        <a:t>Testing and approval</a:t>
                      </a:r>
                      <a:endParaRPr lang="it-IT" sz="8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90742">
                <a:tc>
                  <a:txBody>
                    <a:bodyPr/>
                    <a:lstStyle/>
                    <a:p>
                      <a:pPr algn="just">
                        <a:spcBef>
                          <a:spcPts val="300"/>
                        </a:spcBef>
                        <a:spcAft>
                          <a:spcPts val="300"/>
                        </a:spcAft>
                      </a:pPr>
                      <a:r>
                        <a:rPr lang="en-GB" sz="800">
                          <a:solidFill>
                            <a:srgbClr val="000000"/>
                          </a:solidFill>
                          <a:latin typeface="Arial"/>
                          <a:ea typeface="Times New Roman"/>
                          <a:cs typeface="Arial"/>
                        </a:rPr>
                        <a:t>2.5.5</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Arial"/>
                        </a:rPr>
                        <a:t>Will provide the approved films for printed packaging materials</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63542">
                <a:tc>
                  <a:txBody>
                    <a:bodyPr/>
                    <a:lstStyle/>
                    <a:p>
                      <a:pPr algn="just">
                        <a:spcBef>
                          <a:spcPts val="600"/>
                        </a:spcBef>
                        <a:spcAft>
                          <a:spcPts val="600"/>
                        </a:spcAft>
                      </a:pPr>
                      <a:r>
                        <a:rPr lang="en-GB" sz="800" b="1">
                          <a:solidFill>
                            <a:srgbClr val="000000"/>
                          </a:solidFill>
                          <a:latin typeface="Arial"/>
                          <a:ea typeface="Times New Roman"/>
                          <a:cs typeface="Arial"/>
                        </a:rPr>
                        <a:t>3</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600"/>
                        </a:spcBef>
                        <a:spcAft>
                          <a:spcPts val="600"/>
                        </a:spcAft>
                      </a:pPr>
                      <a:r>
                        <a:rPr lang="en-GB" sz="800" b="1" dirty="0">
                          <a:latin typeface="Arial"/>
                          <a:ea typeface="Times New Roman"/>
                          <a:cs typeface="Arial"/>
                        </a:rPr>
                        <a:t>Manufacture of Product</a:t>
                      </a:r>
                      <a:endParaRPr lang="it-IT" sz="900" dirty="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7"/>
                  </a:ext>
                </a:extLst>
              </a:tr>
              <a:tr h="290742">
                <a:tc>
                  <a:txBody>
                    <a:bodyPr/>
                    <a:lstStyle/>
                    <a:p>
                      <a:pPr algn="just">
                        <a:spcBef>
                          <a:spcPts val="300"/>
                        </a:spcBef>
                        <a:spcAft>
                          <a:spcPts val="300"/>
                        </a:spcAft>
                      </a:pPr>
                      <a:r>
                        <a:rPr lang="en-GB" sz="800">
                          <a:solidFill>
                            <a:srgbClr val="000000"/>
                          </a:solidFill>
                          <a:latin typeface="Arial"/>
                          <a:ea typeface="Times New Roman"/>
                          <a:cs typeface="Arial"/>
                        </a:rPr>
                        <a:t>3.1</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Arial"/>
                        </a:rPr>
                        <a:t>Will manufacture the PRODUCT conform the Specifications set forth in the Marketing Authorisation</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3.2</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u="sng">
                          <a:latin typeface="Arial"/>
                          <a:ea typeface="Times New Roman"/>
                          <a:cs typeface="Arial"/>
                        </a:rPr>
                        <a:t>Bulk Product:</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9"/>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3.2.1</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Times New Roman"/>
                        </a:rPr>
                        <a:t>Compiling of the plant specific manufacturing instructions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3.2.2</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Times New Roman"/>
                        </a:rPr>
                        <a:t>In-process controls</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3.2.3</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Times New Roman"/>
                        </a:rPr>
                        <a:t>Manufacturing/Manufacturing records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dirty="0">
                          <a:solidFill>
                            <a:srgbClr val="000000"/>
                          </a:solidFill>
                          <a:latin typeface="Arial"/>
                          <a:ea typeface="Times New Roman"/>
                          <a:cs typeface="Arial"/>
                        </a:rPr>
                        <a:t>X</a:t>
                      </a:r>
                      <a:endParaRPr lang="it-IT" sz="900" dirty="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3.3</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u="sng">
                          <a:latin typeface="Arial"/>
                          <a:ea typeface="Times New Roman"/>
                          <a:cs typeface="Times New Roman"/>
                        </a:rPr>
                        <a:t>Finished Product:</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13"/>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3.3.1</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Times New Roman"/>
                        </a:rPr>
                        <a:t>Compiling of the packaging instructions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3.3.2</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Times New Roman"/>
                        </a:rPr>
                        <a:t>Assignment of batch number</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3.3.3</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Times New Roman"/>
                        </a:rPr>
                        <a:t>Assignment of expiry date</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3.3.4</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Times New Roman"/>
                        </a:rPr>
                        <a:t>In-process-controls</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3.3.5</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Times New Roman"/>
                        </a:rPr>
                        <a:t>Packaging/Packaging records</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63542">
                <a:tc>
                  <a:txBody>
                    <a:bodyPr/>
                    <a:lstStyle/>
                    <a:p>
                      <a:pPr algn="just">
                        <a:spcBef>
                          <a:spcPts val="600"/>
                        </a:spcBef>
                        <a:spcAft>
                          <a:spcPts val="600"/>
                        </a:spcAft>
                      </a:pPr>
                      <a:r>
                        <a:rPr lang="en-GB" sz="800" b="1">
                          <a:solidFill>
                            <a:srgbClr val="000000"/>
                          </a:solidFill>
                          <a:latin typeface="Arial"/>
                          <a:ea typeface="Times New Roman"/>
                          <a:cs typeface="Arial"/>
                        </a:rPr>
                        <a:t>4</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600"/>
                        </a:spcBef>
                        <a:spcAft>
                          <a:spcPts val="600"/>
                        </a:spcAft>
                      </a:pPr>
                      <a:r>
                        <a:rPr lang="en-GB" sz="800" b="1">
                          <a:latin typeface="Arial"/>
                          <a:ea typeface="Times New Roman"/>
                          <a:cs typeface="Times New Roman"/>
                        </a:rPr>
                        <a:t>Quality control and Release</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19"/>
                  </a:ext>
                </a:extLst>
              </a:tr>
              <a:tr h="145371">
                <a:tc>
                  <a:txBody>
                    <a:bodyPr/>
                    <a:lstStyle/>
                    <a:p>
                      <a:pPr algn="just">
                        <a:spcBef>
                          <a:spcPts val="300"/>
                        </a:spcBef>
                        <a:spcAft>
                          <a:spcPts val="300"/>
                        </a:spcAft>
                      </a:pPr>
                      <a:r>
                        <a:rPr lang="en-GB" sz="800">
                          <a:solidFill>
                            <a:srgbClr val="000000"/>
                          </a:solidFill>
                          <a:latin typeface="Arial"/>
                          <a:ea typeface="Times New Roman"/>
                          <a:cs typeface="Arial"/>
                        </a:rPr>
                        <a:t>4.1</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Bef>
                          <a:spcPts val="300"/>
                        </a:spcBef>
                        <a:spcAft>
                          <a:spcPts val="300"/>
                        </a:spcAft>
                      </a:pPr>
                      <a:r>
                        <a:rPr lang="en-GB" sz="800">
                          <a:latin typeface="Arial"/>
                          <a:ea typeface="Times New Roman"/>
                          <a:cs typeface="Arial"/>
                        </a:rPr>
                        <a:t>Specifications conform Marketing Authorisation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4.2</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u="sng">
                          <a:latin typeface="Arial"/>
                          <a:ea typeface="Times New Roman"/>
                          <a:cs typeface="Arial"/>
                        </a:rPr>
                        <a:t>Bulk Product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21"/>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4.2.1</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Arial"/>
                        </a:rPr>
                        <a:t>Specification</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4.2.2</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Arial"/>
                        </a:rPr>
                        <a:t>Compiling of the testing instructions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4.2.3</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Arial"/>
                        </a:rPr>
                        <a:t>Quality control/Testing records</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4.2.4</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Arial"/>
                        </a:rPr>
                        <a:t>Certificate of analysis (if required)</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 </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4.3</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u="sng">
                          <a:latin typeface="Arial"/>
                          <a:ea typeface="Times New Roman"/>
                          <a:cs typeface="Arial"/>
                        </a:rPr>
                        <a:t>Finished Product:</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26"/>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4.3.1</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a:latin typeface="Arial"/>
                          <a:ea typeface="Times New Roman"/>
                          <a:cs typeface="Arial"/>
                        </a:rPr>
                        <a:t>Specification</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63542">
                <a:tc>
                  <a:txBody>
                    <a:bodyPr/>
                    <a:lstStyle/>
                    <a:p>
                      <a:pPr algn="just">
                        <a:spcBef>
                          <a:spcPts val="300"/>
                        </a:spcBef>
                        <a:spcAft>
                          <a:spcPts val="300"/>
                        </a:spcAft>
                      </a:pPr>
                      <a:r>
                        <a:rPr lang="en-GB" sz="800">
                          <a:solidFill>
                            <a:srgbClr val="000000"/>
                          </a:solidFill>
                          <a:latin typeface="Arial"/>
                          <a:ea typeface="Times New Roman"/>
                          <a:cs typeface="Arial"/>
                        </a:rPr>
                        <a:t>4.3.2</a:t>
                      </a:r>
                      <a:endParaRPr lang="it-IT" sz="900">
                        <a:solidFill>
                          <a:srgbClr val="000000"/>
                        </a:solidFill>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300"/>
                        </a:spcBef>
                        <a:spcAft>
                          <a:spcPts val="300"/>
                        </a:spcAft>
                      </a:pPr>
                      <a:r>
                        <a:rPr lang="en-GB" sz="800" dirty="0">
                          <a:latin typeface="Arial"/>
                          <a:ea typeface="Times New Roman"/>
                          <a:cs typeface="Arial"/>
                        </a:rPr>
                        <a:t>Compiling of the testing instructions </a:t>
                      </a:r>
                      <a:endParaRPr lang="it-IT" sz="900" dirty="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GB" sz="800" b="1">
                          <a:solidFill>
                            <a:srgbClr val="000000"/>
                          </a:solidFill>
                          <a:latin typeface="Arial"/>
                          <a:ea typeface="Times New Roman"/>
                          <a:cs typeface="Arial"/>
                        </a:rPr>
                        <a:t>X</a:t>
                      </a:r>
                      <a:endParaRPr lang="it-IT" sz="90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it-IT" sz="900" dirty="0">
                        <a:latin typeface="Arial"/>
                        <a:ea typeface="Times New Roman"/>
                        <a:cs typeface="Times New Roman"/>
                      </a:endParaRPr>
                    </a:p>
                  </a:txBody>
                  <a:tcPr marL="53015" marR="530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bl>
          </a:graphicData>
        </a:graphic>
      </p:graphicFrame>
    </p:spTree>
    <p:extLst>
      <p:ext uri="{BB962C8B-B14F-4D97-AF65-F5344CB8AC3E}">
        <p14:creationId xmlns:p14="http://schemas.microsoft.com/office/powerpoint/2010/main" val="14433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ox(in)">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76BA8338-E671-0047-ED8D-D9D81FBDA2E6}"/>
              </a:ext>
            </a:extLst>
          </p:cNvPr>
          <p:cNvGraphicFramePr>
            <a:graphicFrameLocks noGrp="1"/>
          </p:cNvGraphicFramePr>
          <p:nvPr>
            <p:extLst>
              <p:ext uri="{D42A27DB-BD31-4B8C-83A1-F6EECF244321}">
                <p14:modId xmlns:p14="http://schemas.microsoft.com/office/powerpoint/2010/main" val="3265094110"/>
              </p:ext>
            </p:extLst>
          </p:nvPr>
        </p:nvGraphicFramePr>
        <p:xfrm>
          <a:off x="4893388" y="582962"/>
          <a:ext cx="6461968" cy="5108712"/>
        </p:xfrm>
        <a:graphic>
          <a:graphicData uri="http://schemas.openxmlformats.org/drawingml/2006/table">
            <a:tbl>
              <a:tblPr/>
              <a:tblGrid>
                <a:gridCol w="448399">
                  <a:extLst>
                    <a:ext uri="{9D8B030D-6E8A-4147-A177-3AD203B41FA5}">
                      <a16:colId xmlns:a16="http://schemas.microsoft.com/office/drawing/2014/main" val="20000"/>
                    </a:ext>
                  </a:extLst>
                </a:gridCol>
                <a:gridCol w="3679382">
                  <a:extLst>
                    <a:ext uri="{9D8B030D-6E8A-4147-A177-3AD203B41FA5}">
                      <a16:colId xmlns:a16="http://schemas.microsoft.com/office/drawing/2014/main" val="20001"/>
                    </a:ext>
                  </a:extLst>
                </a:gridCol>
                <a:gridCol w="1167094">
                  <a:extLst>
                    <a:ext uri="{9D8B030D-6E8A-4147-A177-3AD203B41FA5}">
                      <a16:colId xmlns:a16="http://schemas.microsoft.com/office/drawing/2014/main" val="20002"/>
                    </a:ext>
                  </a:extLst>
                </a:gridCol>
                <a:gridCol w="1167093">
                  <a:extLst>
                    <a:ext uri="{9D8B030D-6E8A-4147-A177-3AD203B41FA5}">
                      <a16:colId xmlns:a16="http://schemas.microsoft.com/office/drawing/2014/main" val="20003"/>
                    </a:ext>
                  </a:extLst>
                </a:gridCol>
              </a:tblGrid>
              <a:tr h="497737">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br>
                        <a:rPr kumimoji="0" lang="en-GB" sz="700" b="0" i="0" u="none" strike="noStrike" cap="none" normalizeH="0" baseline="0" dirty="0">
                          <a:ln>
                            <a:noFill/>
                          </a:ln>
                          <a:solidFill>
                            <a:srgbClr val="000000"/>
                          </a:solidFill>
                          <a:effectLst/>
                          <a:latin typeface="Arial" pitchFamily="34" charset="0"/>
                          <a:cs typeface="Times New Roman" pitchFamily="18" charset="0"/>
                        </a:rPr>
                      </a:br>
                      <a:endParaRPr kumimoji="0" lang="it-IT" sz="700" b="0" i="0" u="none" strike="noStrike" cap="none" normalizeH="0" baseline="0" dirty="0">
                        <a:ln>
                          <a:noFill/>
                        </a:ln>
                        <a:solidFill>
                          <a:srgbClr val="000000"/>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200"/>
                        </a:lnSpc>
                        <a:spcBef>
                          <a:spcPts val="300"/>
                        </a:spcBef>
                        <a:spcAft>
                          <a:spcPts val="300"/>
                        </a:spcAft>
                        <a:buClrTx/>
                        <a:buSzTx/>
                        <a:buFontTx/>
                        <a:buNone/>
                        <a:tabLst>
                          <a:tab pos="3149600" algn="l"/>
                          <a:tab pos="4230688" algn="l"/>
                        </a:tabLst>
                      </a:pPr>
                      <a:r>
                        <a:rPr kumimoji="0" lang="en-GB" sz="600" b="1" i="0" u="none" strike="noStrike" cap="none" normalizeH="0" baseline="0">
                          <a:ln>
                            <a:noFill/>
                          </a:ln>
                          <a:solidFill>
                            <a:srgbClr val="000000"/>
                          </a:solidFill>
                          <a:effectLst/>
                          <a:latin typeface="Arial" pitchFamily="34" charset="0"/>
                          <a:cs typeface="Times New Roman" pitchFamily="18" charset="0"/>
                        </a:rPr>
                        <a:t>Responsibility</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CONTRACT </a:t>
                      </a:r>
                      <a:endParaRPr kumimoji="0" lang="it-IT" sz="800" b="0" i="0" u="none" strike="noStrike" cap="none" normalizeH="0" baseline="0">
                        <a:ln>
                          <a:noFill/>
                        </a:ln>
                        <a:solidFill>
                          <a:srgbClr val="000000"/>
                        </a:solidFill>
                        <a:effectLst/>
                        <a:latin typeface="TimesNewRomanPS"/>
                        <a:cs typeface="Times New Roman" pitchFamily="18" charset="0"/>
                      </a:endParaRPr>
                    </a:p>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ACCEPTOR</a:t>
                      </a:r>
                      <a:endParaRPr kumimoji="0" lang="it-IT" sz="800" b="0" i="0" u="none" strike="noStrike" cap="none" normalizeH="0" baseline="0">
                        <a:ln>
                          <a:noFill/>
                        </a:ln>
                        <a:solidFill>
                          <a:srgbClr val="000000"/>
                        </a:solidFill>
                        <a:effectLst/>
                        <a:latin typeface="TimesNewRomanPS"/>
                        <a:cs typeface="Times New Roman" pitchFamily="18" charset="0"/>
                      </a:endParaRPr>
                    </a:p>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CONTRACT GIVER</a:t>
                      </a:r>
                      <a:endParaRPr kumimoji="0" lang="it-IT" sz="800" b="0" i="0" u="none" strike="noStrike" cap="none" normalizeH="0" baseline="0">
                        <a:ln>
                          <a:noFill/>
                        </a:ln>
                        <a:solidFill>
                          <a:srgbClr val="000000"/>
                        </a:solidFill>
                        <a:effectLst/>
                        <a:latin typeface="TimesNewRomanPS"/>
                        <a:cs typeface="Times New Roman" pitchFamily="18" charset="0"/>
                      </a:endParaRPr>
                    </a:p>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6138">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4.3.3</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chemeClr val="tx1"/>
                          </a:solidFill>
                          <a:effectLst/>
                          <a:latin typeface="Arial" pitchFamily="34" charset="0"/>
                          <a:cs typeface="Times New Roman" pitchFamily="18" charset="0"/>
                        </a:rPr>
                        <a:t>Quality control/Testing records</a:t>
                      </a: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6138">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4.3.4</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chemeClr val="tx1"/>
                          </a:solidFill>
                          <a:effectLst/>
                          <a:latin typeface="Arial" pitchFamily="34" charset="0"/>
                          <a:cs typeface="Times New Roman" pitchFamily="18" charset="0"/>
                        </a:rPr>
                        <a:t>Retention samples</a:t>
                      </a: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10821">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4.4</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Will perform ongoing stability testing on the basis of a protocol conform EU GMP </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5411">
                <a:tc>
                  <a:txBody>
                    <a:body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5</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GB" sz="600" b="1" i="0" u="none" strike="noStrike" cap="none" normalizeH="0" baseline="0">
                          <a:ln>
                            <a:noFill/>
                          </a:ln>
                          <a:solidFill>
                            <a:schemeClr val="tx1"/>
                          </a:solidFill>
                          <a:effectLst/>
                          <a:latin typeface="Arial" pitchFamily="34" charset="0"/>
                          <a:cs typeface="Times New Roman" pitchFamily="18" charset="0"/>
                        </a:rPr>
                        <a:t>Release for Dispatch</a:t>
                      </a: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0004"/>
                  </a:ext>
                </a:extLst>
              </a:tr>
              <a:tr h="298642">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5.1</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tab pos="449263" algn="l"/>
                          <a:tab pos="2636838" algn="ctr"/>
                          <a:tab pos="5273675" algn="r"/>
                        </a:tabLst>
                      </a:pPr>
                      <a:r>
                        <a:rPr kumimoji="0" lang="en-GB" sz="600" b="0" i="0" u="none" strike="noStrike" cap="none" normalizeH="0" baseline="0">
                          <a:ln>
                            <a:noFill/>
                          </a:ln>
                          <a:solidFill>
                            <a:schemeClr val="tx1"/>
                          </a:solidFill>
                          <a:effectLst/>
                          <a:latin typeface="Arial" pitchFamily="34" charset="0"/>
                          <a:cs typeface="Times New Roman" pitchFamily="18" charset="0"/>
                        </a:rPr>
                        <a:t>Will release the product as specified in the Marketing Authorisation </a:t>
                      </a: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 </a:t>
                      </a: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003988">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5.2</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11113" algn="just" defTabSz="914400" rtl="0" eaLnBrk="1" fontAlgn="base" latinLnBrk="0" hangingPunct="1">
                        <a:lnSpc>
                          <a:spcPct val="100000"/>
                        </a:lnSpc>
                        <a:spcBef>
                          <a:spcPct val="0"/>
                        </a:spcBef>
                        <a:spcAft>
                          <a:spcPct val="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Will provide the documentation for each batch of PRODUCT, which shall include the following:</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11113" algn="l" defTabSz="914400" rtl="0" eaLnBrk="1" fontAlgn="base" latinLnBrk="0" hangingPunct="1">
                        <a:lnSpc>
                          <a:spcPct val="100000"/>
                        </a:lnSpc>
                        <a:spcBef>
                          <a:spcPct val="0"/>
                        </a:spcBef>
                        <a:spcAft>
                          <a:spcPct val="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A statement signed by the QP that the lot was:     </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p>
                      <a:pPr marL="0" marR="0" lvl="0" indent="11113"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a:ln>
                            <a:noFill/>
                          </a:ln>
                          <a:solidFill>
                            <a:schemeClr val="tx1"/>
                          </a:solidFill>
                          <a:effectLst/>
                          <a:latin typeface="Arial" pitchFamily="34" charset="0"/>
                          <a:ea typeface="MS PGothic" pitchFamily="34" charset="-128"/>
                        </a:rPr>
                        <a:t> </a:t>
                      </a:r>
                      <a:r>
                        <a:rPr kumimoji="0" lang="en-GB" sz="600" b="0" i="0" u="none" strike="noStrike" cap="none" normalizeH="0" baseline="0" dirty="0">
                          <a:ln>
                            <a:noFill/>
                          </a:ln>
                          <a:solidFill>
                            <a:schemeClr val="tx1"/>
                          </a:solidFill>
                          <a:effectLst/>
                          <a:latin typeface="Arial" pitchFamily="34" charset="0"/>
                          <a:ea typeface="MS PGothic" pitchFamily="34" charset="-128"/>
                          <a:cs typeface="Times New Roman" pitchFamily="18" charset="0"/>
                        </a:rPr>
                        <a:t> manufactured,</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p>
                      <a:pPr marL="0" marR="0" lvl="0" indent="11113"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a:ln>
                            <a:noFill/>
                          </a:ln>
                          <a:solidFill>
                            <a:schemeClr val="tx1"/>
                          </a:solidFill>
                          <a:effectLst/>
                          <a:latin typeface="Arial" pitchFamily="34" charset="0"/>
                          <a:ea typeface="MS PGothic" pitchFamily="34" charset="-128"/>
                        </a:rPr>
                        <a:t> </a:t>
                      </a:r>
                      <a:r>
                        <a:rPr kumimoji="0" lang="en-GB" sz="700" b="0" i="0" u="none" strike="noStrike" cap="none" normalizeH="0" baseline="0" dirty="0">
                          <a:ln>
                            <a:noFill/>
                          </a:ln>
                          <a:solidFill>
                            <a:schemeClr val="tx1"/>
                          </a:solidFill>
                          <a:effectLst/>
                          <a:latin typeface="Arial" pitchFamily="34" charset="0"/>
                          <a:cs typeface="Times New Roman" pitchFamily="18" charset="0"/>
                        </a:rPr>
                        <a:t> </a:t>
                      </a:r>
                      <a:r>
                        <a:rPr kumimoji="0" lang="en-GB" sz="600" b="0" i="0" u="none" strike="noStrike" cap="none" normalizeH="0" baseline="0" dirty="0">
                          <a:ln>
                            <a:noFill/>
                          </a:ln>
                          <a:solidFill>
                            <a:schemeClr val="tx1"/>
                          </a:solidFill>
                          <a:effectLst/>
                          <a:latin typeface="Arial" pitchFamily="34" charset="0"/>
                          <a:cs typeface="Times New Roman" pitchFamily="18" charset="0"/>
                        </a:rPr>
                        <a:t>packaged </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p>
                      <a:pPr marL="0" marR="0" lvl="0" indent="11113"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a:ln>
                            <a:noFill/>
                          </a:ln>
                          <a:solidFill>
                            <a:schemeClr val="tx1"/>
                          </a:solidFill>
                          <a:effectLst/>
                          <a:latin typeface="Arial" pitchFamily="34" charset="0"/>
                          <a:ea typeface="MS PGothic" pitchFamily="34" charset="-128"/>
                        </a:rPr>
                        <a:t> </a:t>
                      </a:r>
                      <a:r>
                        <a:rPr kumimoji="0" lang="en-GB" sz="700" b="0" i="0" u="none" strike="noStrike" cap="none" normalizeH="0" baseline="0" dirty="0">
                          <a:ln>
                            <a:noFill/>
                          </a:ln>
                          <a:solidFill>
                            <a:schemeClr val="tx1"/>
                          </a:solidFill>
                          <a:effectLst/>
                          <a:latin typeface="Arial" pitchFamily="34" charset="0"/>
                          <a:cs typeface="Times New Roman" pitchFamily="18" charset="0"/>
                        </a:rPr>
                        <a:t> </a:t>
                      </a:r>
                      <a:r>
                        <a:rPr kumimoji="0" lang="en-GB" sz="600" b="0" i="0" u="none" strike="noStrike" cap="none" normalizeH="0" baseline="0" dirty="0">
                          <a:ln>
                            <a:noFill/>
                          </a:ln>
                          <a:solidFill>
                            <a:schemeClr val="tx1"/>
                          </a:solidFill>
                          <a:effectLst/>
                          <a:latin typeface="Arial" pitchFamily="34" charset="0"/>
                          <a:cs typeface="Times New Roman" pitchFamily="18" charset="0"/>
                        </a:rPr>
                        <a:t>tested in accordance with </a:t>
                      </a:r>
                      <a:r>
                        <a:rPr kumimoji="0" lang="en-GB" sz="600" b="0" i="0" u="none" strike="noStrike" cap="none" normalizeH="0" baseline="0" dirty="0" err="1">
                          <a:ln>
                            <a:noFill/>
                          </a:ln>
                          <a:solidFill>
                            <a:schemeClr val="tx1"/>
                          </a:solidFill>
                          <a:effectLst/>
                          <a:latin typeface="Arial" pitchFamily="34" charset="0"/>
                          <a:cs typeface="Times New Roman" pitchFamily="18" charset="0"/>
                        </a:rPr>
                        <a:t>cGMPs</a:t>
                      </a:r>
                      <a:r>
                        <a:rPr kumimoji="0" lang="en-GB" sz="600" b="0" i="0" u="none" strike="noStrike" cap="none" normalizeH="0" baseline="0" dirty="0">
                          <a:ln>
                            <a:noFill/>
                          </a:ln>
                          <a:solidFill>
                            <a:schemeClr val="tx1"/>
                          </a:solidFill>
                          <a:effectLst/>
                          <a:latin typeface="Arial" pitchFamily="34" charset="0"/>
                          <a:cs typeface="Times New Roman" pitchFamily="18" charset="0"/>
                        </a:rPr>
                        <a:t>, </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p>
                      <a:pPr marL="0" marR="0" lvl="0" indent="11113"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a:ln>
                            <a:noFill/>
                          </a:ln>
                          <a:solidFill>
                            <a:schemeClr val="tx1"/>
                          </a:solidFill>
                          <a:effectLst/>
                          <a:latin typeface="Arial" pitchFamily="34" charset="0"/>
                          <a:ea typeface="MS PGothic" pitchFamily="34" charset="-128"/>
                        </a:rPr>
                        <a:t> </a:t>
                      </a:r>
                      <a:r>
                        <a:rPr kumimoji="0" lang="en-GB" sz="700" b="0" i="0" u="none" strike="noStrike" cap="none" normalizeH="0" baseline="0" dirty="0">
                          <a:ln>
                            <a:noFill/>
                          </a:ln>
                          <a:solidFill>
                            <a:schemeClr val="tx1"/>
                          </a:solidFill>
                          <a:effectLst/>
                          <a:latin typeface="Arial" pitchFamily="34" charset="0"/>
                          <a:cs typeface="Times New Roman" pitchFamily="18" charset="0"/>
                        </a:rPr>
                        <a:t>  </a:t>
                      </a:r>
                      <a:r>
                        <a:rPr kumimoji="0" lang="en-GB" sz="600" b="0" i="0" u="none" strike="noStrike" cap="none" normalizeH="0" baseline="0" dirty="0">
                          <a:ln>
                            <a:noFill/>
                          </a:ln>
                          <a:solidFill>
                            <a:schemeClr val="tx1"/>
                          </a:solidFill>
                          <a:effectLst/>
                          <a:latin typeface="Arial" pitchFamily="34" charset="0"/>
                          <a:cs typeface="Times New Roman" pitchFamily="18" charset="0"/>
                        </a:rPr>
                        <a:t>that it meets the requirements and is  released:    </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p>
                      <a:pPr marL="0" marR="0" lvl="0" indent="11113" algn="l" defTabSz="914400" rtl="0" eaLnBrk="1" fontAlgn="base" latinLnBrk="0" hangingPunct="1">
                        <a:lnSpc>
                          <a:spcPct val="100000"/>
                        </a:lnSpc>
                        <a:spcBef>
                          <a:spcPct val="0"/>
                        </a:spcBef>
                        <a:spcAft>
                          <a:spcPct val="0"/>
                        </a:spcAft>
                        <a:buClrTx/>
                        <a:buSzTx/>
                        <a:buFontTx/>
                        <a:buNone/>
                        <a:tabLst/>
                      </a:pPr>
                      <a:r>
                        <a:rPr kumimoji="0" lang="en-GB" sz="600" b="0" i="0" u="none" strike="noStrike" cap="none" normalizeH="0" baseline="0" dirty="0">
                          <a:ln>
                            <a:noFill/>
                          </a:ln>
                          <a:solidFill>
                            <a:schemeClr val="tx1"/>
                          </a:solidFill>
                          <a:effectLst/>
                          <a:latin typeface="Arial" pitchFamily="34" charset="0"/>
                          <a:cs typeface="Times New Roman" pitchFamily="18" charset="0"/>
                        </a:rPr>
                        <a:t>        for the Market</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p>
                      <a:pPr marL="0" marR="0" lvl="0" indent="11113" algn="just"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a:ln>
                            <a:noFill/>
                          </a:ln>
                          <a:solidFill>
                            <a:schemeClr val="tx1"/>
                          </a:solidFill>
                          <a:effectLst/>
                          <a:latin typeface="Arial" pitchFamily="34" charset="0"/>
                          <a:ea typeface="MS PGothic" pitchFamily="34" charset="-128"/>
                        </a:rPr>
                        <a:t> </a:t>
                      </a:r>
                      <a:r>
                        <a:rPr kumimoji="0" lang="en-GB" sz="700" b="0" i="0" u="none" strike="noStrike" cap="none" normalizeH="0" baseline="0" dirty="0">
                          <a:ln>
                            <a:noFill/>
                          </a:ln>
                          <a:solidFill>
                            <a:schemeClr val="tx1"/>
                          </a:solidFill>
                          <a:effectLst/>
                          <a:latin typeface="Arial" pitchFamily="34" charset="0"/>
                          <a:cs typeface="Times New Roman" pitchFamily="18" charset="0"/>
                        </a:rPr>
                        <a:t>  </a:t>
                      </a:r>
                      <a:r>
                        <a:rPr kumimoji="0" lang="en-GB" sz="600" b="0" i="0" u="none" strike="noStrike" cap="none" normalizeH="0" baseline="0" dirty="0">
                          <a:ln>
                            <a:noFill/>
                          </a:ln>
                          <a:solidFill>
                            <a:schemeClr val="tx1"/>
                          </a:solidFill>
                          <a:effectLst/>
                          <a:latin typeface="Arial" pitchFamily="34" charset="0"/>
                          <a:cs typeface="Times New Roman" pitchFamily="18" charset="0"/>
                        </a:rPr>
                        <a:t>A certificate of analysis for the PRODUCT.</a:t>
                      </a:r>
                      <a:r>
                        <a:rPr kumimoji="0" lang="en-GB" sz="700" b="0" i="0" u="none" strike="noStrike" cap="none" normalizeH="0" baseline="0" dirty="0">
                          <a:ln>
                            <a:noFill/>
                          </a:ln>
                          <a:solidFill>
                            <a:schemeClr val="tx1"/>
                          </a:solidFill>
                          <a:effectLst/>
                          <a:latin typeface="Arial" pitchFamily="34" charset="0"/>
                          <a:ea typeface="MS PGothic" pitchFamily="34" charset="-128"/>
                        </a:rPr>
                        <a:t> </a:t>
                      </a:r>
                      <a:r>
                        <a:rPr kumimoji="0" lang="en-GB" sz="700" b="0" i="0" u="none" strike="noStrike" cap="none" normalizeH="0" baseline="0" dirty="0">
                          <a:ln>
                            <a:noFill/>
                          </a:ln>
                          <a:solidFill>
                            <a:schemeClr val="tx1"/>
                          </a:solidFill>
                          <a:effectLst/>
                          <a:latin typeface="Arial" pitchFamily="34" charset="0"/>
                          <a:cs typeface="Times New Roman" pitchFamily="18" charset="0"/>
                        </a:rPr>
                        <a:t> </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699" marR="4369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903761">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5.3</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de-DE" sz="600" b="0" i="0" u="none" strike="noStrike" cap="none" normalizeH="0" baseline="0">
                          <a:ln>
                            <a:noFill/>
                          </a:ln>
                          <a:solidFill>
                            <a:srgbClr val="000000"/>
                          </a:solidFill>
                          <a:effectLst/>
                          <a:latin typeface="Arial" pitchFamily="34" charset="0"/>
                          <a:cs typeface="Times New Roman" pitchFamily="18" charset="0"/>
                        </a:rPr>
                        <a:t>Will provide, only upon specific request, the documentation for each batch of PRODUCT including:</a:t>
                      </a:r>
                      <a:endParaRPr kumimoji="0" lang="it-IT" sz="800" b="0" i="0" u="none" strike="noStrike" cap="none" normalizeH="0" baseline="0">
                        <a:ln>
                          <a:noFill/>
                        </a:ln>
                        <a:solidFill>
                          <a:srgbClr val="000000"/>
                        </a:solidFill>
                        <a:effectLst/>
                        <a:latin typeface="TimesNewRomanPS"/>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3149600" algn="l"/>
                          <a:tab pos="4230688" algn="l"/>
                        </a:tabLst>
                      </a:pPr>
                      <a:r>
                        <a:rPr kumimoji="0" lang="en-GB" sz="700" b="0" i="0" u="none" strike="noStrike" cap="none" normalizeH="0" baseline="0">
                          <a:ln>
                            <a:noFill/>
                          </a:ln>
                          <a:solidFill>
                            <a:schemeClr val="tx1"/>
                          </a:solidFill>
                          <a:effectLst/>
                          <a:latin typeface="Arial" pitchFamily="34" charset="0"/>
                          <a:ea typeface="MS PGothic" pitchFamily="34" charset="-128"/>
                          <a:cs typeface="Times New Roman" pitchFamily="18" charset="0"/>
                        </a:rPr>
                        <a:t> </a:t>
                      </a:r>
                      <a:r>
                        <a:rPr kumimoji="0" lang="en-GB" sz="600" b="0" i="0" u="none" strike="noStrike" cap="none" normalizeH="0" baseline="0">
                          <a:ln>
                            <a:noFill/>
                          </a:ln>
                          <a:solidFill>
                            <a:schemeClr val="tx1"/>
                          </a:solidFill>
                          <a:effectLst/>
                          <a:latin typeface="Arial" pitchFamily="34" charset="0"/>
                          <a:ea typeface="Times New Roman" pitchFamily="18" charset="0"/>
                          <a:cs typeface="Arial" pitchFamily="34" charset="0"/>
                        </a:rPr>
                        <a:t> Analytical certificates for API, excipients, packaging     </a:t>
                      </a:r>
                      <a:endParaRPr kumimoji="0" lang="it-IT" sz="700" b="0" i="0" u="none" strike="noStrike" cap="none" normalizeH="0" baseline="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3149600" algn="l"/>
                          <a:tab pos="4230688" algn="l"/>
                        </a:tabLst>
                      </a:pPr>
                      <a:r>
                        <a:rPr kumimoji="0" lang="en-GB" sz="600" b="0" i="0" u="none" strike="noStrike" cap="none" normalizeH="0" baseline="0">
                          <a:ln>
                            <a:noFill/>
                          </a:ln>
                          <a:solidFill>
                            <a:schemeClr val="tx1"/>
                          </a:solidFill>
                          <a:effectLst/>
                          <a:latin typeface="Arial" pitchFamily="34" charset="0"/>
                          <a:cs typeface="Times New Roman" pitchFamily="18" charset="0"/>
                        </a:rPr>
                        <a:t>      materials, products in bulk, semipackaged (if any)</a:t>
                      </a:r>
                      <a:endParaRPr kumimoji="0" lang="it-IT" sz="700" b="0" i="0" u="none" strike="noStrike" cap="none" normalizeH="0" baseline="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3149600" algn="l"/>
                          <a:tab pos="4230688" algn="l"/>
                        </a:tabLst>
                      </a:pPr>
                      <a:r>
                        <a:rPr kumimoji="0" lang="en-GB" sz="700" b="0" i="0" u="none" strike="noStrike" cap="none" normalizeH="0" baseline="0">
                          <a:ln>
                            <a:noFill/>
                          </a:ln>
                          <a:solidFill>
                            <a:schemeClr val="tx1"/>
                          </a:solidFill>
                          <a:effectLst/>
                          <a:latin typeface="Arial" pitchFamily="34" charset="0"/>
                          <a:ea typeface="MS PGothic" pitchFamily="34" charset="-128"/>
                        </a:rPr>
                        <a:t> </a:t>
                      </a:r>
                      <a:r>
                        <a:rPr kumimoji="0" lang="en-GB" sz="600" b="0" i="0" u="none" strike="noStrike" cap="none" normalizeH="0" baseline="0">
                          <a:ln>
                            <a:noFill/>
                          </a:ln>
                          <a:solidFill>
                            <a:schemeClr val="tx1"/>
                          </a:solidFill>
                          <a:effectLst/>
                          <a:latin typeface="Arial" pitchFamily="34" charset="0"/>
                          <a:cs typeface="Times New Roman" pitchFamily="18" charset="0"/>
                        </a:rPr>
                        <a:t> copy of batch record</a:t>
                      </a:r>
                      <a:endParaRPr kumimoji="0" lang="it-IT" sz="700" b="0" i="0" u="none" strike="noStrike" cap="none" normalizeH="0" baseline="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3149600" algn="l"/>
                          <a:tab pos="4230688" algn="l"/>
                        </a:tabLst>
                      </a:pPr>
                      <a:r>
                        <a:rPr kumimoji="0" lang="en-GB" sz="700" b="0" i="0" u="none" strike="noStrike" cap="none" normalizeH="0" baseline="0">
                          <a:ln>
                            <a:noFill/>
                          </a:ln>
                          <a:solidFill>
                            <a:schemeClr val="tx1"/>
                          </a:solidFill>
                          <a:effectLst/>
                          <a:latin typeface="Arial" pitchFamily="34" charset="0"/>
                          <a:ea typeface="MS PGothic" pitchFamily="34" charset="-128"/>
                        </a:rPr>
                        <a:t> </a:t>
                      </a:r>
                      <a:r>
                        <a:rPr kumimoji="0" lang="en-GB" sz="600" b="0" i="0" u="none" strike="noStrike" cap="none" normalizeH="0" baseline="0">
                          <a:ln>
                            <a:noFill/>
                          </a:ln>
                          <a:solidFill>
                            <a:schemeClr val="tx1"/>
                          </a:solidFill>
                          <a:effectLst/>
                          <a:latin typeface="Arial" pitchFamily="34" charset="0"/>
                          <a:cs typeface="Times New Roman" pitchFamily="18" charset="0"/>
                        </a:rPr>
                        <a:t> Copy of analytical testing procedures for API, excipients,     </a:t>
                      </a:r>
                      <a:endParaRPr kumimoji="0" lang="it-IT" sz="700" b="0" i="0" u="none" strike="noStrike" cap="none" normalizeH="0" baseline="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3149600" algn="l"/>
                          <a:tab pos="4230688" algn="l"/>
                        </a:tabLst>
                      </a:pPr>
                      <a:r>
                        <a:rPr kumimoji="0" lang="en-GB" sz="600" b="0" i="0" u="none" strike="noStrike" cap="none" normalizeH="0" baseline="0">
                          <a:ln>
                            <a:noFill/>
                          </a:ln>
                          <a:solidFill>
                            <a:schemeClr val="tx1"/>
                          </a:solidFill>
                          <a:effectLst/>
                          <a:latin typeface="Arial" pitchFamily="34" charset="0"/>
                          <a:cs typeface="Times New Roman" pitchFamily="18" charset="0"/>
                        </a:rPr>
                        <a:t>       primary packaging materials products in bulk, </a:t>
                      </a:r>
                      <a:endParaRPr kumimoji="0" lang="it-IT" sz="700" b="0" i="0" u="none" strike="noStrike" cap="none" normalizeH="0" baseline="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3149600" algn="l"/>
                          <a:tab pos="4230688" algn="l"/>
                        </a:tabLst>
                      </a:pPr>
                      <a:r>
                        <a:rPr kumimoji="0" lang="en-GB" sz="600" b="0" i="0" u="none" strike="noStrike" cap="none" normalizeH="0" baseline="0">
                          <a:ln>
                            <a:noFill/>
                          </a:ln>
                          <a:solidFill>
                            <a:schemeClr val="tx1"/>
                          </a:solidFill>
                          <a:effectLst/>
                          <a:latin typeface="Arial" pitchFamily="34" charset="0"/>
                          <a:cs typeface="Times New Roman" pitchFamily="18" charset="0"/>
                        </a:rPr>
                        <a:t>       semipackaged (if any), finished product     </a:t>
                      </a: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tab pos="3149600" algn="l"/>
                          <a:tab pos="4230688" algn="l"/>
                        </a:tabLst>
                      </a:pPr>
                      <a:endParaRPr kumimoji="0" lang="it-IT" sz="800" b="0" i="0" u="none" strike="noStrike" cap="none" normalizeH="0" baseline="0">
                        <a:ln>
                          <a:noFill/>
                        </a:ln>
                        <a:solidFill>
                          <a:srgbClr val="000000"/>
                        </a:solidFill>
                        <a:effectLst/>
                        <a:latin typeface="TimesNewRomanPS"/>
                        <a:cs typeface="Times New Roman" pitchFamily="18" charset="0"/>
                      </a:endParaRPr>
                    </a:p>
                    <a:p>
                      <a:pPr marL="0" marR="0" lvl="0" indent="0" algn="ctr"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de-DE" sz="600" b="1" i="0" u="none" strike="noStrike" cap="none" normalizeH="0" baseline="0">
                          <a:ln>
                            <a:noFill/>
                          </a:ln>
                          <a:solidFill>
                            <a:srgbClr val="000000"/>
                          </a:solidFill>
                          <a:effectLst/>
                          <a:latin typeface="Arial" pitchFamily="34" charset="0"/>
                          <a:cs typeface="Times New Roman" pitchFamily="18" charset="0"/>
                        </a:rPr>
                        <a:t>X</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10821">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5.4</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Shall be responsible for the approval of the PRODUCT(S) in accordance with the regulations of the territory or market </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de-DE" sz="600" b="1" i="0" u="none" strike="noStrike" cap="none" normalizeH="0" baseline="0">
                          <a:ln>
                            <a:noFill/>
                          </a:ln>
                          <a:solidFill>
                            <a:srgbClr val="000000"/>
                          </a:solidFill>
                          <a:effectLst/>
                          <a:latin typeface="Arial" pitchFamily="34" charset="0"/>
                          <a:cs typeface="Times New Roman" pitchFamily="18" charset="0"/>
                        </a:rPr>
                        <a:t>X</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65912">
                <a:tc>
                  <a:txBody>
                    <a:body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6</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600"/>
                        </a:spcBef>
                        <a:spcAft>
                          <a:spcPts val="600"/>
                        </a:spcAft>
                        <a:buClrTx/>
                        <a:buSzTx/>
                        <a:buFontTx/>
                        <a:buNone/>
                        <a:tabLst>
                          <a:tab pos="3149600" algn="l"/>
                          <a:tab pos="4230688" algn="l"/>
                        </a:tabLst>
                      </a:pPr>
                      <a:r>
                        <a:rPr kumimoji="0" lang="en-GB" sz="600" b="1" i="0" u="none" strike="noStrike" cap="none" normalizeH="0" baseline="0">
                          <a:ln>
                            <a:noFill/>
                          </a:ln>
                          <a:solidFill>
                            <a:srgbClr val="000000"/>
                          </a:solidFill>
                          <a:effectLst/>
                          <a:latin typeface="Arial" pitchFamily="34" charset="0"/>
                          <a:cs typeface="Times New Roman" pitchFamily="18" charset="0"/>
                        </a:rPr>
                        <a:t>Storage, Packaging &amp; shipment of the PRODUCT</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tab pos="3149600" algn="l"/>
                          <a:tab pos="4230688" algn="l"/>
                        </a:tabLst>
                      </a:pPr>
                      <a:endParaRPr kumimoji="0" lang="en-GB" sz="600" b="0" i="0" u="none" strike="noStrike" cap="none" normalizeH="0" baseline="0">
                        <a:ln>
                          <a:noFill/>
                        </a:ln>
                        <a:solidFill>
                          <a:srgbClr val="000000"/>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tc>
                  <a:txBody>
                    <a:bodyPr/>
                    <a:lstStyle/>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en-GB" sz="600" b="0" i="0" u="none" strike="noStrike" cap="none" normalizeH="0" baseline="0">
                        <a:ln>
                          <a:noFill/>
                        </a:ln>
                        <a:solidFill>
                          <a:srgbClr val="000000"/>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0009"/>
                  </a:ext>
                </a:extLst>
              </a:tr>
              <a:tr h="165912">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6.1</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Will transport the PRODUCT conform the GDP Policy</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tab pos="3149600" algn="l"/>
                          <a:tab pos="4230688" algn="l"/>
                        </a:tabLst>
                      </a:pPr>
                      <a:endParaRPr kumimoji="0" lang="en-GB" sz="600" b="0" i="0" u="none" strike="noStrike" cap="none" normalizeH="0" baseline="0">
                        <a:ln>
                          <a:noFill/>
                        </a:ln>
                        <a:solidFill>
                          <a:srgbClr val="000000"/>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3149600" algn="l"/>
                          <a:tab pos="4230688" algn="l"/>
                        </a:tabLst>
                      </a:pPr>
                      <a:r>
                        <a:rPr kumimoji="0" lang="de-DE" sz="600" b="1" i="0" u="none" strike="noStrike" cap="none" normalizeH="0" baseline="0">
                          <a:ln>
                            <a:noFill/>
                          </a:ln>
                          <a:solidFill>
                            <a:srgbClr val="000000"/>
                          </a:solidFill>
                          <a:effectLst/>
                          <a:latin typeface="Arial" pitchFamily="34" charset="0"/>
                          <a:cs typeface="Times New Roman" pitchFamily="18" charset="0"/>
                        </a:rPr>
                        <a:t>X</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65912">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6.2</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en-GB" sz="600" b="0" i="0" u="sng" strike="noStrike" cap="none" normalizeH="0" baseline="0">
                          <a:ln>
                            <a:noFill/>
                          </a:ln>
                          <a:solidFill>
                            <a:srgbClr val="000000"/>
                          </a:solidFill>
                          <a:effectLst/>
                          <a:latin typeface="Arial" pitchFamily="34" charset="0"/>
                          <a:cs typeface="Times New Roman" pitchFamily="18" charset="0"/>
                        </a:rPr>
                        <a:t>Transport carton:</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tab pos="3149600" algn="l"/>
                          <a:tab pos="4230688" algn="l"/>
                        </a:tabLst>
                      </a:pPr>
                      <a:endParaRPr kumimoji="0" lang="en-GB" sz="600" b="0" i="0" u="none" strike="noStrike" cap="none" normalizeH="0" baseline="0">
                        <a:ln>
                          <a:noFill/>
                        </a:ln>
                        <a:solidFill>
                          <a:srgbClr val="000000"/>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en-GB" sz="600" b="0" i="0" u="none" strike="noStrike" cap="none" normalizeH="0" baseline="0">
                        <a:ln>
                          <a:noFill/>
                        </a:ln>
                        <a:solidFill>
                          <a:srgbClr val="000000"/>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65912">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6.2.1</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Specification</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de-DE" sz="600" b="1" i="0" u="none" strike="noStrike" cap="none" normalizeH="0" baseline="0">
                          <a:ln>
                            <a:noFill/>
                          </a:ln>
                          <a:solidFill>
                            <a:srgbClr val="000000"/>
                          </a:solidFill>
                          <a:effectLst/>
                          <a:latin typeface="Arial" pitchFamily="34" charset="0"/>
                          <a:cs typeface="Times New Roman" pitchFamily="18" charset="0"/>
                        </a:rPr>
                        <a:t>X</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65912">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6.2.2</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Supply/Procurement</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de-DE" sz="600" b="1" i="0" u="none" strike="noStrike" cap="none" normalizeH="0" baseline="0">
                          <a:ln>
                            <a:noFill/>
                          </a:ln>
                          <a:solidFill>
                            <a:srgbClr val="000000"/>
                          </a:solidFill>
                          <a:effectLst/>
                          <a:latin typeface="Arial" pitchFamily="34" charset="0"/>
                          <a:cs typeface="Times New Roman" pitchFamily="18" charset="0"/>
                        </a:rPr>
                        <a:t>X</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65912">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6.2.3</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Specification of dispatch label</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de-DE" sz="600" b="1" i="0" u="none" strike="noStrike" cap="none" normalizeH="0" baseline="0">
                          <a:ln>
                            <a:noFill/>
                          </a:ln>
                          <a:solidFill>
                            <a:srgbClr val="000000"/>
                          </a:solidFill>
                          <a:effectLst/>
                          <a:latin typeface="Arial" pitchFamily="34" charset="0"/>
                          <a:cs typeface="Times New Roman" pitchFamily="18" charset="0"/>
                        </a:rPr>
                        <a:t>X</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65912">
                <a:tc>
                  <a:txBody>
                    <a:body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7</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600"/>
                        </a:spcBef>
                        <a:spcAft>
                          <a:spcPts val="600"/>
                        </a:spcAft>
                        <a:buClrTx/>
                        <a:buSzTx/>
                        <a:buFontTx/>
                        <a:buNone/>
                        <a:tabLst>
                          <a:tab pos="3149600" algn="l"/>
                          <a:tab pos="4230688" algn="l"/>
                        </a:tabLst>
                      </a:pPr>
                      <a:r>
                        <a:rPr kumimoji="0" lang="en-GB" sz="600" b="1" i="0" u="none" strike="noStrike" cap="none" normalizeH="0" baseline="0">
                          <a:ln>
                            <a:noFill/>
                          </a:ln>
                          <a:solidFill>
                            <a:srgbClr val="000000"/>
                          </a:solidFill>
                          <a:effectLst/>
                          <a:latin typeface="Arial" pitchFamily="34" charset="0"/>
                          <a:cs typeface="Times New Roman" pitchFamily="18" charset="0"/>
                        </a:rPr>
                        <a:t>Quality Assurance</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tab pos="3149600" algn="l"/>
                          <a:tab pos="4230688" algn="l"/>
                        </a:tabLst>
                      </a:pPr>
                      <a:endParaRPr kumimoji="0" lang="en-GB" sz="600" b="0" i="0" u="none" strike="noStrike" cap="none" normalizeH="0" baseline="0">
                        <a:ln>
                          <a:noFill/>
                        </a:ln>
                        <a:solidFill>
                          <a:srgbClr val="000000"/>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en-GB" sz="600" b="0" i="0" u="none" strike="noStrike" cap="none" normalizeH="0" baseline="0">
                        <a:ln>
                          <a:noFill/>
                        </a:ln>
                        <a:solidFill>
                          <a:srgbClr val="000000"/>
                        </a:solidFill>
                        <a:effectLst/>
                        <a:latin typeface="Arial" pitchFamily="34" charset="0"/>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0015"/>
                  </a:ext>
                </a:extLst>
              </a:tr>
              <a:tr h="317959">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7.1</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Will store the batch records, testing records and all other documentation related to the PRODUCT for the minimum period required by all Applicable Laws.</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de-DE" sz="600" b="1" i="0" u="none" strike="noStrike" cap="none" normalizeH="0" baseline="0">
                          <a:ln>
                            <a:noFill/>
                          </a:ln>
                          <a:solidFill>
                            <a:srgbClr val="000000"/>
                          </a:solidFill>
                          <a:effectLst/>
                          <a:latin typeface="Arial" pitchFamily="34" charset="0"/>
                          <a:cs typeface="Times New Roman" pitchFamily="18" charset="0"/>
                        </a:rPr>
                        <a:t>X</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65912">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7.2</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Will investigate process deviations </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tab pos="3149600" algn="l"/>
                          <a:tab pos="4230688" algn="l"/>
                        </a:tabLst>
                      </a:pPr>
                      <a:r>
                        <a:rPr kumimoji="0" lang="de-DE" sz="600" b="1" i="0" u="none" strike="noStrike" cap="none" normalizeH="0" baseline="0">
                          <a:ln>
                            <a:noFill/>
                          </a:ln>
                          <a:solidFill>
                            <a:srgbClr val="000000"/>
                          </a:solidFill>
                          <a:effectLst/>
                          <a:latin typeface="Arial" pitchFamily="34" charset="0"/>
                          <a:cs typeface="Times New Roman" pitchFamily="18" charset="0"/>
                        </a:rPr>
                        <a:t>X</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dirty="0">
                        <a:ln>
                          <a:noFill/>
                        </a:ln>
                        <a:solidFill>
                          <a:srgbClr val="000000"/>
                        </a:solidFill>
                        <a:effectLst/>
                        <a:latin typeface="TimesNewRomanPS"/>
                        <a:cs typeface="Times New Roman" pitchFamily="18" charset="0"/>
                      </a:endParaRPr>
                    </a:p>
                  </a:txBody>
                  <a:tcPr marL="43699" marR="436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bl>
          </a:graphicData>
        </a:graphic>
      </p:graphicFrame>
      <p:sp>
        <p:nvSpPr>
          <p:cNvPr id="3" name="Rectangle 1">
            <a:extLst>
              <a:ext uri="{FF2B5EF4-FFF2-40B4-BE49-F238E27FC236}">
                <a16:creationId xmlns:a16="http://schemas.microsoft.com/office/drawing/2014/main" id="{E707D1FE-7EAD-1D99-3834-498DFA2B6EC4}"/>
              </a:ext>
            </a:extLst>
          </p:cNvPr>
          <p:cNvSpPr>
            <a:spLocks noChangeArrowheads="1"/>
          </p:cNvSpPr>
          <p:nvPr/>
        </p:nvSpPr>
        <p:spPr bwMode="auto">
          <a:xfrm>
            <a:off x="382747" y="4136076"/>
            <a:ext cx="4030825"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tabLst>
                <a:tab pos="3151188" algn="l"/>
                <a:tab pos="4410075" algn="l"/>
              </a:tabLst>
              <a:defRPr sz="3200">
                <a:solidFill>
                  <a:schemeClr val="tx1"/>
                </a:solidFill>
                <a:latin typeface="Arial" panose="020B0604020202020204" pitchFamily="34" charset="0"/>
              </a:defRPr>
            </a:lvl1pPr>
            <a:lvl2pPr marL="742950" indent="-285750">
              <a:spcBef>
                <a:spcPct val="20000"/>
              </a:spcBef>
              <a:buChar char="–"/>
              <a:tabLst>
                <a:tab pos="3151188" algn="l"/>
                <a:tab pos="4410075" algn="l"/>
              </a:tabLst>
              <a:defRPr sz="2800">
                <a:solidFill>
                  <a:schemeClr val="tx1"/>
                </a:solidFill>
                <a:latin typeface="Arial" panose="020B0604020202020204" pitchFamily="34" charset="0"/>
              </a:defRPr>
            </a:lvl2pPr>
            <a:lvl3pPr marL="1143000" indent="-228600">
              <a:spcBef>
                <a:spcPct val="20000"/>
              </a:spcBef>
              <a:buChar char="•"/>
              <a:tabLst>
                <a:tab pos="3151188" algn="l"/>
                <a:tab pos="4410075" algn="l"/>
              </a:tabLst>
              <a:defRPr sz="2400">
                <a:solidFill>
                  <a:schemeClr val="tx1"/>
                </a:solidFill>
                <a:latin typeface="Arial" panose="020B0604020202020204" pitchFamily="34" charset="0"/>
              </a:defRPr>
            </a:lvl3pPr>
            <a:lvl4pPr marL="1600200" indent="-228600">
              <a:spcBef>
                <a:spcPct val="20000"/>
              </a:spcBef>
              <a:buChar char="–"/>
              <a:tabLst>
                <a:tab pos="3151188" algn="l"/>
                <a:tab pos="4410075" algn="l"/>
              </a:tabLst>
              <a:defRPr sz="2000">
                <a:solidFill>
                  <a:schemeClr val="tx1"/>
                </a:solidFill>
                <a:latin typeface="Arial" panose="020B0604020202020204" pitchFamily="34" charset="0"/>
              </a:defRPr>
            </a:lvl4pPr>
            <a:lvl5pPr marL="2057400" indent="-228600">
              <a:spcBef>
                <a:spcPct val="20000"/>
              </a:spcBef>
              <a:buChar char="»"/>
              <a:tabLst>
                <a:tab pos="3151188" algn="l"/>
                <a:tab pos="441007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9pPr>
          </a:lstStyle>
          <a:p>
            <a:pPr>
              <a:spcBef>
                <a:spcPct val="0"/>
              </a:spcBef>
              <a:buFontTx/>
              <a:buNone/>
            </a:pPr>
            <a:r>
              <a:rPr lang="en-GB" altLang="it-IT" sz="1400" u="sng" dirty="0">
                <a:cs typeface="Times New Roman" panose="02020603050405020304" pitchFamily="18" charset="0"/>
              </a:rPr>
              <a:t>COMPLIANCE RESPONSABILITIES CHECKLIST </a:t>
            </a:r>
            <a:endParaRPr lang="it-IT" altLang="it-IT" sz="1000" dirty="0"/>
          </a:p>
          <a:p>
            <a:pPr>
              <a:spcBef>
                <a:spcPct val="0"/>
              </a:spcBef>
              <a:buFontTx/>
              <a:buNone/>
            </a:pPr>
            <a:r>
              <a:rPr lang="en-GB" altLang="it-IT" sz="1400" dirty="0">
                <a:cs typeface="Times New Roman" panose="02020603050405020304" pitchFamily="18" charset="0"/>
              </a:rPr>
              <a:t>Both parties agree to the following listed responsibilities for all the operations that are marked with “X” in the respective column that bears its name</a:t>
            </a:r>
            <a:endParaRPr lang="it-IT" altLang="it-IT" sz="1000" dirty="0"/>
          </a:p>
          <a:p>
            <a:pPr>
              <a:spcBef>
                <a:spcPct val="0"/>
              </a:spcBef>
              <a:buFontTx/>
              <a:buNone/>
            </a:pPr>
            <a:endParaRPr lang="it-IT" altLang="it-IT" sz="1800" dirty="0"/>
          </a:p>
        </p:txBody>
      </p:sp>
      <p:sp>
        <p:nvSpPr>
          <p:cNvPr id="4" name="CasellaDiTesto 15">
            <a:extLst>
              <a:ext uri="{FF2B5EF4-FFF2-40B4-BE49-F238E27FC236}">
                <a16:creationId xmlns:a16="http://schemas.microsoft.com/office/drawing/2014/main" id="{F76C2572-2FA0-8584-538B-6B74412EE551}"/>
              </a:ext>
            </a:extLst>
          </p:cNvPr>
          <p:cNvSpPr txBox="1">
            <a:spLocks noChangeArrowheads="1"/>
          </p:cNvSpPr>
          <p:nvPr/>
        </p:nvSpPr>
        <p:spPr bwMode="auto">
          <a:xfrm>
            <a:off x="205660" y="998375"/>
            <a:ext cx="4385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2400" dirty="0"/>
              <a:t>La Griglia delle Responsabilità</a:t>
            </a:r>
          </a:p>
        </p:txBody>
      </p:sp>
      <p:grpSp>
        <p:nvGrpSpPr>
          <p:cNvPr id="5" name="Gruppo 4">
            <a:extLst>
              <a:ext uri="{FF2B5EF4-FFF2-40B4-BE49-F238E27FC236}">
                <a16:creationId xmlns:a16="http://schemas.microsoft.com/office/drawing/2014/main" id="{A5974603-435D-8DEE-4946-7A6F636E5CD5}"/>
              </a:ext>
            </a:extLst>
          </p:cNvPr>
          <p:cNvGrpSpPr/>
          <p:nvPr/>
        </p:nvGrpSpPr>
        <p:grpSpPr>
          <a:xfrm>
            <a:off x="0" y="0"/>
            <a:ext cx="12192000" cy="429208"/>
            <a:chOff x="0" y="0"/>
            <a:chExt cx="12192000" cy="429208"/>
          </a:xfrm>
        </p:grpSpPr>
        <p:sp>
          <p:nvSpPr>
            <p:cNvPr id="6" name="Rettangolo 5">
              <a:extLst>
                <a:ext uri="{FF2B5EF4-FFF2-40B4-BE49-F238E27FC236}">
                  <a16:creationId xmlns:a16="http://schemas.microsoft.com/office/drawing/2014/main" id="{4713D941-F829-B101-02B9-EA4210AF6D15}"/>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a:extLst>
                <a:ext uri="{FF2B5EF4-FFF2-40B4-BE49-F238E27FC236}">
                  <a16:creationId xmlns:a16="http://schemas.microsoft.com/office/drawing/2014/main" id="{2E6D0F42-E566-8664-9BB3-2DA836973A0B}"/>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Tree>
    <p:extLst>
      <p:ext uri="{BB962C8B-B14F-4D97-AF65-F5344CB8AC3E}">
        <p14:creationId xmlns:p14="http://schemas.microsoft.com/office/powerpoint/2010/main" val="370563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9C052BE2-A722-844E-0E9A-A68EB0BB2BB8}"/>
              </a:ext>
            </a:extLst>
          </p:cNvPr>
          <p:cNvGraphicFramePr>
            <a:graphicFrameLocks noGrp="1"/>
          </p:cNvGraphicFramePr>
          <p:nvPr>
            <p:extLst>
              <p:ext uri="{D42A27DB-BD31-4B8C-83A1-F6EECF244321}">
                <p14:modId xmlns:p14="http://schemas.microsoft.com/office/powerpoint/2010/main" val="1929564742"/>
              </p:ext>
            </p:extLst>
          </p:nvPr>
        </p:nvGraphicFramePr>
        <p:xfrm>
          <a:off x="4935893" y="489084"/>
          <a:ext cx="6307494" cy="5281125"/>
        </p:xfrm>
        <a:graphic>
          <a:graphicData uri="http://schemas.openxmlformats.org/drawingml/2006/table">
            <a:tbl>
              <a:tblPr/>
              <a:tblGrid>
                <a:gridCol w="438871">
                  <a:extLst>
                    <a:ext uri="{9D8B030D-6E8A-4147-A177-3AD203B41FA5}">
                      <a16:colId xmlns:a16="http://schemas.microsoft.com/office/drawing/2014/main" val="20000"/>
                    </a:ext>
                  </a:extLst>
                </a:gridCol>
                <a:gridCol w="3590577">
                  <a:extLst>
                    <a:ext uri="{9D8B030D-6E8A-4147-A177-3AD203B41FA5}">
                      <a16:colId xmlns:a16="http://schemas.microsoft.com/office/drawing/2014/main" val="20001"/>
                    </a:ext>
                  </a:extLst>
                </a:gridCol>
                <a:gridCol w="1139023">
                  <a:extLst>
                    <a:ext uri="{9D8B030D-6E8A-4147-A177-3AD203B41FA5}">
                      <a16:colId xmlns:a16="http://schemas.microsoft.com/office/drawing/2014/main" val="20002"/>
                    </a:ext>
                  </a:extLst>
                </a:gridCol>
                <a:gridCol w="1139023">
                  <a:extLst>
                    <a:ext uri="{9D8B030D-6E8A-4147-A177-3AD203B41FA5}">
                      <a16:colId xmlns:a16="http://schemas.microsoft.com/office/drawing/2014/main" val="20003"/>
                    </a:ext>
                  </a:extLst>
                </a:gridCol>
              </a:tblGrid>
              <a:tr h="570377">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it-IT" sz="700" b="0" i="0" u="none" strike="noStrike" cap="none" normalizeH="0" baseline="0" dirty="0">
                          <a:ln>
                            <a:noFill/>
                          </a:ln>
                          <a:solidFill>
                            <a:srgbClr val="000000"/>
                          </a:solidFill>
                          <a:effectLst/>
                          <a:latin typeface="Arial" pitchFamily="34" charset="0"/>
                          <a:cs typeface="Times New Roman" pitchFamily="18" charset="0"/>
                        </a:rPr>
                        <a:t> </a:t>
                      </a: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200"/>
                        </a:lnSpc>
                        <a:spcBef>
                          <a:spcPts val="300"/>
                        </a:spcBef>
                        <a:spcAft>
                          <a:spcPts val="300"/>
                        </a:spcAft>
                        <a:buClrTx/>
                        <a:buSzTx/>
                        <a:buFontTx/>
                        <a:buNone/>
                        <a:tabLst>
                          <a:tab pos="3149600" algn="l"/>
                          <a:tab pos="4230688" algn="l"/>
                        </a:tabLst>
                      </a:pPr>
                      <a:r>
                        <a:rPr kumimoji="0" lang="en-GB" sz="600" b="1" i="0" u="none" strike="noStrike" cap="none" normalizeH="0" baseline="0">
                          <a:ln>
                            <a:noFill/>
                          </a:ln>
                          <a:solidFill>
                            <a:srgbClr val="000000"/>
                          </a:solidFill>
                          <a:effectLst/>
                          <a:latin typeface="Arial" pitchFamily="34" charset="0"/>
                          <a:cs typeface="Times New Roman" pitchFamily="18" charset="0"/>
                        </a:rPr>
                        <a:t>Responsibility</a:t>
                      </a: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CONTRACT </a:t>
                      </a:r>
                      <a:endParaRPr kumimoji="0" lang="it-IT" sz="800" b="0" i="0" u="none" strike="noStrike" cap="none" normalizeH="0" baseline="0">
                        <a:ln>
                          <a:noFill/>
                        </a:ln>
                        <a:solidFill>
                          <a:srgbClr val="000000"/>
                        </a:solidFill>
                        <a:effectLst/>
                        <a:latin typeface="TimesNewRomanPS"/>
                        <a:cs typeface="Times New Roman" pitchFamily="18" charset="0"/>
                      </a:endParaRPr>
                    </a:p>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ACCEPTOR</a:t>
                      </a:r>
                      <a:endParaRPr kumimoji="0" lang="it-IT" sz="800" b="0" i="0" u="none" strike="noStrike" cap="none" normalizeH="0" baseline="0">
                        <a:ln>
                          <a:noFill/>
                        </a:ln>
                        <a:solidFill>
                          <a:srgbClr val="000000"/>
                        </a:solidFill>
                        <a:effectLst/>
                        <a:latin typeface="TimesNewRomanPS"/>
                        <a:cs typeface="Times New Roman" pitchFamily="18" charset="0"/>
                      </a:endParaRPr>
                    </a:p>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r>
                        <a:rPr kumimoji="0" lang="en-GB" sz="600" b="0" i="0" u="none" strike="noStrike" cap="none" normalizeH="0" baseline="0">
                          <a:ln>
                            <a:noFill/>
                          </a:ln>
                          <a:solidFill>
                            <a:srgbClr val="000000"/>
                          </a:solidFill>
                          <a:effectLst/>
                          <a:latin typeface="Arial" pitchFamily="34" charset="0"/>
                          <a:cs typeface="Times New Roman" pitchFamily="18" charset="0"/>
                        </a:rPr>
                        <a:t>CONTRACT GIVER</a:t>
                      </a:r>
                      <a:endParaRPr kumimoji="0" lang="it-IT" sz="800" b="0" i="0" u="none" strike="noStrike" cap="none" normalizeH="0" baseline="0">
                        <a:ln>
                          <a:noFill/>
                        </a:ln>
                        <a:solidFill>
                          <a:srgbClr val="000000"/>
                        </a:solidFill>
                        <a:effectLst/>
                        <a:latin typeface="TimesNewRomanPS"/>
                        <a:cs typeface="Times New Roman" pitchFamily="18" charset="0"/>
                      </a:endParaRPr>
                    </a:p>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a:ln>
                          <a:noFill/>
                        </a:ln>
                        <a:solidFill>
                          <a:srgbClr val="000000"/>
                        </a:solidFill>
                        <a:effectLst/>
                        <a:latin typeface="TimesNewRomanPS"/>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3237">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7.3</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chemeClr val="tx1"/>
                          </a:solidFill>
                          <a:effectLst/>
                          <a:latin typeface="Arial" pitchFamily="34" charset="0"/>
                          <a:ea typeface="Times New Roman" pitchFamily="18" charset="0"/>
                          <a:cs typeface="Arial" pitchFamily="34" charset="0"/>
                        </a:rPr>
                        <a:t>Will investigate all confirmed out-of-Specification test results (“OOS”) and provide documentation relating to such investigations with the Release Documents for the batch containing the OOS test result.</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chemeClr val="tx1"/>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1619">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7.4</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11113" algn="l"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chemeClr val="tx1"/>
                          </a:solidFill>
                          <a:effectLst/>
                          <a:latin typeface="Arial" pitchFamily="34" charset="0"/>
                          <a:ea typeface="Times New Roman" pitchFamily="18" charset="0"/>
                          <a:cs typeface="Arial" pitchFamily="34" charset="0"/>
                        </a:rPr>
                        <a:t>Will perform and send to CONTRACT GIVER  the Annual Product  Quality Review conform EU GMP.</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chemeClr val="tx1"/>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1619">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7.5</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11113"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chemeClr val="tx1"/>
                          </a:solidFill>
                          <a:effectLst/>
                          <a:latin typeface="Arial" pitchFamily="34" charset="0"/>
                          <a:ea typeface="Times New Roman" pitchFamily="18" charset="0"/>
                          <a:cs typeface="Arial" pitchFamily="34" charset="0"/>
                        </a:rPr>
                        <a:t>Will not change PRODUCT Manufacture and Quality Control without an approval by the Contract Acceptor.</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chemeClr val="tx1"/>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83237">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7.6</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Will submit intended Change Request (CR) to the CONTRACT ACCEPTOR </a:t>
                      </a:r>
                      <a:r>
                        <a:rPr kumimoji="0" lang="en-GB" sz="600" b="0" i="0" u="none" strike="noStrike" cap="none" normalizeH="0" baseline="0">
                          <a:ln>
                            <a:noFill/>
                          </a:ln>
                          <a:solidFill>
                            <a:schemeClr val="tx1"/>
                          </a:solidFill>
                          <a:effectLst/>
                          <a:latin typeface="Arial" pitchFamily="34" charset="0"/>
                          <a:ea typeface="Times New Roman" pitchFamily="18" charset="0"/>
                          <a:cs typeface="Arial" pitchFamily="34" charset="0"/>
                        </a:rPr>
                        <a:t>for variation of the MA</a:t>
                      </a: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 of the PRODUCT, which might have influence on the PRODUCT quality, the status of validation or the dossier</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chemeClr val="tx1"/>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2427">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7.7</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Will not subcontract any of the manufacture or quality control  to a third party without prior written approval of the CONTRACT GIVER a part of the outsourcer activities listed in appendix 4.</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33069">
                <a:tc>
                  <a:txBody>
                    <a:body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GB" sz="700" b="0" i="0" u="none" strike="noStrike" cap="none" normalizeH="0" baseline="0">
                          <a:ln>
                            <a:noFill/>
                          </a:ln>
                          <a:solidFill>
                            <a:srgbClr val="000000"/>
                          </a:solidFill>
                          <a:effectLst/>
                          <a:latin typeface="Arial" pitchFamily="34" charset="0"/>
                          <a:cs typeface="Times New Roman" pitchFamily="18" charset="0"/>
                        </a:rPr>
                        <a:t>8</a:t>
                      </a:r>
                      <a:endParaRPr kumimoji="0" lang="it-IT" sz="700" b="0" i="0" u="none" strike="noStrike" cap="none" normalizeH="0" baseline="0">
                        <a:ln>
                          <a:noFill/>
                        </a:ln>
                        <a:solidFill>
                          <a:srgbClr val="000000"/>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chemeClr val="tx1"/>
                          </a:solidFill>
                          <a:effectLst/>
                          <a:latin typeface="Times New Roman" pitchFamily="18" charset="0"/>
                          <a:cs typeface="Arial" pitchFamily="34" charset="0"/>
                        </a:rPr>
                        <a:t>Audits</a:t>
                      </a:r>
                      <a:endParaRPr kumimoji="0" lang="it-IT" sz="600" b="1" i="0" u="none" strike="noStrike" cap="none" normalizeH="0" baseline="0">
                        <a:ln>
                          <a:noFill/>
                        </a:ln>
                        <a:solidFill>
                          <a:schemeClr val="tx1"/>
                        </a:solidFill>
                        <a:effectLst/>
                        <a:latin typeface="Times New Roman" pitchFamily="18" charset="0"/>
                        <a:cs typeface="Times New Roman" pitchFamily="18" charset="0"/>
                      </a:endParaRPr>
                    </a:p>
                  </a:txBody>
                  <a:tcPr marL="43547" marR="4354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0006"/>
                  </a:ext>
                </a:extLst>
              </a:tr>
              <a:tr h="133088">
                <a:tc>
                  <a:txBody>
                    <a:body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GB" sz="700" b="0" i="0" u="none" strike="noStrike" cap="none" normalizeH="0" baseline="0">
                          <a:ln>
                            <a:noFill/>
                          </a:ln>
                          <a:solidFill>
                            <a:srgbClr val="000000"/>
                          </a:solidFill>
                          <a:effectLst/>
                          <a:latin typeface="Arial" pitchFamily="34" charset="0"/>
                          <a:cs typeface="Times New Roman" pitchFamily="18" charset="0"/>
                        </a:rPr>
                        <a:t>8.1</a:t>
                      </a:r>
                      <a:endParaRPr kumimoji="0" lang="it-IT" sz="700" b="0" i="0" u="none" strike="noStrike" cap="none" normalizeH="0" baseline="0">
                        <a:ln>
                          <a:noFill/>
                        </a:ln>
                        <a:solidFill>
                          <a:srgbClr val="000000"/>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chemeClr val="tx1"/>
                          </a:solidFill>
                          <a:effectLst/>
                          <a:latin typeface="Times New Roman" pitchFamily="18" charset="0"/>
                          <a:cs typeface="Arial" pitchFamily="34" charset="0"/>
                        </a:rPr>
                        <a:t>Will be entitled to conduct audits </a:t>
                      </a:r>
                      <a:endParaRPr kumimoji="0" lang="it-IT" sz="600" b="1" i="0" u="none" strike="noStrike" cap="none" normalizeH="0" baseline="0">
                        <a:ln>
                          <a:noFill/>
                        </a:ln>
                        <a:solidFill>
                          <a:schemeClr val="tx1"/>
                        </a:solidFill>
                        <a:effectLst/>
                        <a:latin typeface="Times New Roman" pitchFamily="18" charset="0"/>
                        <a:cs typeface="Times New Roman" pitchFamily="18" charset="0"/>
                      </a:endParaRPr>
                    </a:p>
                  </a:txBody>
                  <a:tcPr marL="43547" marR="4354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1619">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8.2</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Will conduct internal audits in accordance with the GMPs and applicable Standard Operating Procedures.</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33088">
                <a:tc>
                  <a:txBody>
                    <a:body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GB" sz="600" b="1" i="0" u="none" strike="noStrike" cap="none" normalizeH="0" baseline="0">
                          <a:ln>
                            <a:noFill/>
                          </a:ln>
                          <a:solidFill>
                            <a:srgbClr val="000000"/>
                          </a:solidFill>
                          <a:effectLst/>
                          <a:latin typeface="Arial" pitchFamily="34" charset="0"/>
                          <a:cs typeface="Times New Roman" pitchFamily="18" charset="0"/>
                        </a:rPr>
                        <a:t>9</a:t>
                      </a:r>
                      <a:endParaRPr kumimoji="0" lang="it-IT" sz="700" b="0" i="0" u="none" strike="noStrike" cap="none" normalizeH="0" baseline="0">
                        <a:ln>
                          <a:noFill/>
                        </a:ln>
                        <a:solidFill>
                          <a:srgbClr val="000000"/>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Complaints</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0009"/>
                  </a:ext>
                </a:extLst>
              </a:tr>
              <a:tr h="12081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9.1</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chemeClr val="tx1"/>
                          </a:solidFill>
                          <a:effectLst/>
                          <a:latin typeface="Arial" pitchFamily="34" charset="0"/>
                          <a:ea typeface="Times New Roman" pitchFamily="18" charset="0"/>
                          <a:cs typeface="Arial" pitchFamily="34" charset="0"/>
                        </a:rPr>
                        <a:t>Will collect and log all information relating to complaints.</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chemeClr val="tx1"/>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41619">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9.2</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chemeClr val="tx1"/>
                          </a:solidFill>
                          <a:effectLst/>
                          <a:latin typeface="Arial" pitchFamily="34" charset="0"/>
                          <a:ea typeface="Times New Roman" pitchFamily="18" charset="0"/>
                          <a:cs typeface="Arial" pitchFamily="34" charset="0"/>
                        </a:rPr>
                        <a:t>Will assist CONTRACT GIVER in investigating PRODUCT complaints.</a:t>
                      </a: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41619">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9.3</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chemeClr val="tx1"/>
                          </a:solidFill>
                          <a:effectLst/>
                          <a:latin typeface="Arial" pitchFamily="34" charset="0"/>
                          <a:ea typeface="Times New Roman" pitchFamily="18" charset="0"/>
                          <a:cs typeface="Arial" pitchFamily="34" charset="0"/>
                        </a:rPr>
                        <a:t>Will issue a report on each  pharmaceutical-technical complaint.</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03989">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10</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chemeClr val="tx1"/>
                          </a:solidFill>
                          <a:effectLst/>
                          <a:latin typeface="Arial" pitchFamily="34" charset="0"/>
                          <a:ea typeface="Times New Roman" pitchFamily="18" charset="0"/>
                          <a:cs typeface="Arial" pitchFamily="34" charset="0"/>
                        </a:rPr>
                        <a:t>Recall, Field Alerts and PRODUCT Withdrawal</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0013"/>
                  </a:ext>
                </a:extLst>
              </a:tr>
              <a:tr h="362427">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10.1</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chemeClr val="tx1"/>
                          </a:solidFill>
                          <a:effectLst/>
                          <a:latin typeface="Arial" pitchFamily="34" charset="0"/>
                          <a:ea typeface="Times New Roman" pitchFamily="18" charset="0"/>
                          <a:cs typeface="Arial" pitchFamily="34" charset="0"/>
                        </a:rPr>
                        <a:t>Will promptly notify CONTRACT GIVER of any recall requirement of the PRODUCT that might be attributed to manufacture or quality control of the PRODUCT.</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62427">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10.2</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chemeClr val="tx1"/>
                          </a:solidFill>
                          <a:effectLst/>
                          <a:latin typeface="Arial" pitchFamily="34" charset="0"/>
                          <a:ea typeface="Times New Roman" pitchFamily="18" charset="0"/>
                          <a:cs typeface="Arial" pitchFamily="34" charset="0"/>
                        </a:rPr>
                        <a:t>Will notify CONTRACT ACCEPTOR of any information that may lead to a recall requirement as a consequence of a PRODUCT defect. </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362427">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10.3</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chemeClr val="tx1"/>
                          </a:solidFill>
                          <a:effectLst/>
                          <a:latin typeface="Arial" pitchFamily="34" charset="0"/>
                          <a:ea typeface="Times New Roman" pitchFamily="18" charset="0"/>
                          <a:cs typeface="Arial" pitchFamily="34" charset="0"/>
                        </a:rPr>
                        <a:t>Responsible for consultation with MAH for notification of the health authorities about the PRODUCT defect and recall or PRODUCT withdrawal decisions.</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362427">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rgbClr val="000000"/>
                          </a:solidFill>
                          <a:effectLst/>
                          <a:latin typeface="Arial" pitchFamily="34" charset="0"/>
                          <a:ea typeface="Times New Roman" pitchFamily="18" charset="0"/>
                          <a:cs typeface="Arial" pitchFamily="34" charset="0"/>
                        </a:rPr>
                        <a:t>10.4</a:t>
                      </a:r>
                      <a:endParaRPr kumimoji="0" lang="it-IT" sz="700" b="0" i="0" u="none" strike="noStrike" cap="none" normalizeH="0" baseline="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a:ln>
                            <a:noFill/>
                          </a:ln>
                          <a:solidFill>
                            <a:schemeClr val="tx1"/>
                          </a:solidFill>
                          <a:effectLst/>
                          <a:latin typeface="Arial" pitchFamily="34" charset="0"/>
                          <a:ea typeface="Times New Roman" pitchFamily="18" charset="0"/>
                          <a:cs typeface="Arial" pitchFamily="34" charset="0"/>
                        </a:rPr>
                        <a:t>Responsible for notification of a PRODUCT defect that may lead to PRODUCT recall or PRODUCT withdrawal to appropriate regulatory agencies.</a:t>
                      </a:r>
                      <a:endParaRPr kumimoji="0" lang="it-IT" sz="7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bl>
          </a:graphicData>
        </a:graphic>
      </p:graphicFrame>
      <p:sp>
        <p:nvSpPr>
          <p:cNvPr id="3" name="Rectangle 1">
            <a:extLst>
              <a:ext uri="{FF2B5EF4-FFF2-40B4-BE49-F238E27FC236}">
                <a16:creationId xmlns:a16="http://schemas.microsoft.com/office/drawing/2014/main" id="{B149F16B-F9FC-3790-35EA-8C7BF4510C3D}"/>
              </a:ext>
            </a:extLst>
          </p:cNvPr>
          <p:cNvSpPr>
            <a:spLocks noChangeArrowheads="1"/>
          </p:cNvSpPr>
          <p:nvPr/>
        </p:nvSpPr>
        <p:spPr bwMode="auto">
          <a:xfrm>
            <a:off x="382747" y="4136076"/>
            <a:ext cx="4030825"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tabLst>
                <a:tab pos="3151188" algn="l"/>
                <a:tab pos="4410075" algn="l"/>
              </a:tabLst>
              <a:defRPr sz="3200">
                <a:solidFill>
                  <a:schemeClr val="tx1"/>
                </a:solidFill>
                <a:latin typeface="Arial" panose="020B0604020202020204" pitchFamily="34" charset="0"/>
              </a:defRPr>
            </a:lvl1pPr>
            <a:lvl2pPr marL="742950" indent="-285750">
              <a:spcBef>
                <a:spcPct val="20000"/>
              </a:spcBef>
              <a:buChar char="–"/>
              <a:tabLst>
                <a:tab pos="3151188" algn="l"/>
                <a:tab pos="4410075" algn="l"/>
              </a:tabLst>
              <a:defRPr sz="2800">
                <a:solidFill>
                  <a:schemeClr val="tx1"/>
                </a:solidFill>
                <a:latin typeface="Arial" panose="020B0604020202020204" pitchFamily="34" charset="0"/>
              </a:defRPr>
            </a:lvl2pPr>
            <a:lvl3pPr marL="1143000" indent="-228600">
              <a:spcBef>
                <a:spcPct val="20000"/>
              </a:spcBef>
              <a:buChar char="•"/>
              <a:tabLst>
                <a:tab pos="3151188" algn="l"/>
                <a:tab pos="4410075" algn="l"/>
              </a:tabLst>
              <a:defRPr sz="2400">
                <a:solidFill>
                  <a:schemeClr val="tx1"/>
                </a:solidFill>
                <a:latin typeface="Arial" panose="020B0604020202020204" pitchFamily="34" charset="0"/>
              </a:defRPr>
            </a:lvl3pPr>
            <a:lvl4pPr marL="1600200" indent="-228600">
              <a:spcBef>
                <a:spcPct val="20000"/>
              </a:spcBef>
              <a:buChar char="–"/>
              <a:tabLst>
                <a:tab pos="3151188" algn="l"/>
                <a:tab pos="4410075" algn="l"/>
              </a:tabLst>
              <a:defRPr sz="2000">
                <a:solidFill>
                  <a:schemeClr val="tx1"/>
                </a:solidFill>
                <a:latin typeface="Arial" panose="020B0604020202020204" pitchFamily="34" charset="0"/>
              </a:defRPr>
            </a:lvl4pPr>
            <a:lvl5pPr marL="2057400" indent="-228600">
              <a:spcBef>
                <a:spcPct val="20000"/>
              </a:spcBef>
              <a:buChar char="»"/>
              <a:tabLst>
                <a:tab pos="3151188" algn="l"/>
                <a:tab pos="441007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9pPr>
          </a:lstStyle>
          <a:p>
            <a:pPr>
              <a:spcBef>
                <a:spcPct val="0"/>
              </a:spcBef>
              <a:buFontTx/>
              <a:buNone/>
            </a:pPr>
            <a:r>
              <a:rPr lang="en-GB" altLang="it-IT" sz="1400" u="sng" dirty="0">
                <a:cs typeface="Times New Roman" panose="02020603050405020304" pitchFamily="18" charset="0"/>
              </a:rPr>
              <a:t>COMPLIANCE RESPONSABILITIES CHECKLIST </a:t>
            </a:r>
            <a:endParaRPr lang="it-IT" altLang="it-IT" sz="1000" dirty="0"/>
          </a:p>
          <a:p>
            <a:pPr>
              <a:spcBef>
                <a:spcPct val="0"/>
              </a:spcBef>
              <a:buFontTx/>
              <a:buNone/>
            </a:pPr>
            <a:r>
              <a:rPr lang="en-GB" altLang="it-IT" sz="1400" dirty="0">
                <a:cs typeface="Times New Roman" panose="02020603050405020304" pitchFamily="18" charset="0"/>
              </a:rPr>
              <a:t>Both parties agree to the following listed responsibilities for all the operations that are marked with “X” in the respective column that bears its name</a:t>
            </a:r>
            <a:endParaRPr lang="it-IT" altLang="it-IT" sz="1000" dirty="0"/>
          </a:p>
          <a:p>
            <a:pPr>
              <a:spcBef>
                <a:spcPct val="0"/>
              </a:spcBef>
              <a:buFontTx/>
              <a:buNone/>
            </a:pPr>
            <a:endParaRPr lang="it-IT" altLang="it-IT" sz="1800" dirty="0"/>
          </a:p>
        </p:txBody>
      </p:sp>
      <p:sp>
        <p:nvSpPr>
          <p:cNvPr id="4" name="CasellaDiTesto 15">
            <a:extLst>
              <a:ext uri="{FF2B5EF4-FFF2-40B4-BE49-F238E27FC236}">
                <a16:creationId xmlns:a16="http://schemas.microsoft.com/office/drawing/2014/main" id="{AE048B40-D613-4934-C00C-57F265A81F07}"/>
              </a:ext>
            </a:extLst>
          </p:cNvPr>
          <p:cNvSpPr txBox="1">
            <a:spLocks noChangeArrowheads="1"/>
          </p:cNvSpPr>
          <p:nvPr/>
        </p:nvSpPr>
        <p:spPr bwMode="auto">
          <a:xfrm>
            <a:off x="205660" y="998375"/>
            <a:ext cx="4385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2400" dirty="0"/>
              <a:t>La Griglia delle Responsabilità</a:t>
            </a:r>
          </a:p>
        </p:txBody>
      </p:sp>
      <p:grpSp>
        <p:nvGrpSpPr>
          <p:cNvPr id="5" name="Gruppo 4">
            <a:extLst>
              <a:ext uri="{FF2B5EF4-FFF2-40B4-BE49-F238E27FC236}">
                <a16:creationId xmlns:a16="http://schemas.microsoft.com/office/drawing/2014/main" id="{B1DFD02E-7390-485F-EA2F-0C826C624B8C}"/>
              </a:ext>
            </a:extLst>
          </p:cNvPr>
          <p:cNvGrpSpPr/>
          <p:nvPr/>
        </p:nvGrpSpPr>
        <p:grpSpPr>
          <a:xfrm>
            <a:off x="0" y="0"/>
            <a:ext cx="12192000" cy="429208"/>
            <a:chOff x="0" y="0"/>
            <a:chExt cx="12192000" cy="429208"/>
          </a:xfrm>
        </p:grpSpPr>
        <p:sp>
          <p:nvSpPr>
            <p:cNvPr id="6" name="Rettangolo 5">
              <a:extLst>
                <a:ext uri="{FF2B5EF4-FFF2-40B4-BE49-F238E27FC236}">
                  <a16:creationId xmlns:a16="http://schemas.microsoft.com/office/drawing/2014/main" id="{572D5CFB-C988-B397-26C4-3C4C5A2F6633}"/>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a:extLst>
                <a:ext uri="{FF2B5EF4-FFF2-40B4-BE49-F238E27FC236}">
                  <a16:creationId xmlns:a16="http://schemas.microsoft.com/office/drawing/2014/main" id="{DE195460-8479-FD57-1712-65949B87BB53}"/>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CONTRATTO</a:t>
              </a:r>
            </a:p>
          </p:txBody>
        </p:sp>
      </p:grpSp>
    </p:spTree>
    <p:extLst>
      <p:ext uri="{BB962C8B-B14F-4D97-AF65-F5344CB8AC3E}">
        <p14:creationId xmlns:p14="http://schemas.microsoft.com/office/powerpoint/2010/main" val="3350661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ACA40B19-4C1F-A8F1-636A-917CED69C5F9}"/>
              </a:ext>
            </a:extLst>
          </p:cNvPr>
          <p:cNvGraphicFramePr>
            <a:graphicFrameLocks noGrp="1"/>
          </p:cNvGraphicFramePr>
          <p:nvPr>
            <p:extLst>
              <p:ext uri="{D42A27DB-BD31-4B8C-83A1-F6EECF244321}">
                <p14:modId xmlns:p14="http://schemas.microsoft.com/office/powerpoint/2010/main" val="2146465718"/>
              </p:ext>
            </p:extLst>
          </p:nvPr>
        </p:nvGraphicFramePr>
        <p:xfrm>
          <a:off x="4870579" y="489084"/>
          <a:ext cx="6830008" cy="5411012"/>
        </p:xfrm>
        <a:graphic>
          <a:graphicData uri="http://schemas.openxmlformats.org/drawingml/2006/table">
            <a:tbl>
              <a:tblPr/>
              <a:tblGrid>
                <a:gridCol w="475228">
                  <a:extLst>
                    <a:ext uri="{9D8B030D-6E8A-4147-A177-3AD203B41FA5}">
                      <a16:colId xmlns:a16="http://schemas.microsoft.com/office/drawing/2014/main" val="20000"/>
                    </a:ext>
                  </a:extLst>
                </a:gridCol>
                <a:gridCol w="3888020">
                  <a:extLst>
                    <a:ext uri="{9D8B030D-6E8A-4147-A177-3AD203B41FA5}">
                      <a16:colId xmlns:a16="http://schemas.microsoft.com/office/drawing/2014/main" val="20001"/>
                    </a:ext>
                  </a:extLst>
                </a:gridCol>
                <a:gridCol w="1233380">
                  <a:extLst>
                    <a:ext uri="{9D8B030D-6E8A-4147-A177-3AD203B41FA5}">
                      <a16:colId xmlns:a16="http://schemas.microsoft.com/office/drawing/2014/main" val="20002"/>
                    </a:ext>
                  </a:extLst>
                </a:gridCol>
                <a:gridCol w="1233380">
                  <a:extLst>
                    <a:ext uri="{9D8B030D-6E8A-4147-A177-3AD203B41FA5}">
                      <a16:colId xmlns:a16="http://schemas.microsoft.com/office/drawing/2014/main" val="20003"/>
                    </a:ext>
                  </a:extLst>
                </a:gridCol>
              </a:tblGrid>
              <a:tr h="584404">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it-IT" sz="700" b="0" i="0" u="none" strike="noStrike" cap="none" normalizeH="0" baseline="0" dirty="0">
                          <a:ln>
                            <a:noFill/>
                          </a:ln>
                          <a:solidFill>
                            <a:srgbClr val="000000"/>
                          </a:solidFill>
                          <a:effectLst/>
                          <a:latin typeface="Arial" pitchFamily="34" charset="0"/>
                          <a:cs typeface="Times New Roman" pitchFamily="18" charset="0"/>
                        </a:rPr>
                        <a:t> </a:t>
                      </a: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200"/>
                        </a:lnSpc>
                        <a:spcBef>
                          <a:spcPts val="300"/>
                        </a:spcBef>
                        <a:spcAft>
                          <a:spcPts val="300"/>
                        </a:spcAft>
                        <a:buClrTx/>
                        <a:buSzTx/>
                        <a:buFontTx/>
                        <a:buNone/>
                        <a:tabLst>
                          <a:tab pos="3149600" algn="l"/>
                          <a:tab pos="4230688" algn="l"/>
                        </a:tabLst>
                      </a:pPr>
                      <a:r>
                        <a:rPr kumimoji="0" lang="en-GB" sz="600" b="1" i="0" u="none" strike="noStrike" cap="none" normalizeH="0" baseline="0" dirty="0">
                          <a:ln>
                            <a:noFill/>
                          </a:ln>
                          <a:solidFill>
                            <a:srgbClr val="000000"/>
                          </a:solidFill>
                          <a:effectLst/>
                          <a:latin typeface="Arial" pitchFamily="34" charset="0"/>
                          <a:cs typeface="Times New Roman" pitchFamily="18" charset="0"/>
                        </a:rPr>
                        <a:t>Responsibility</a:t>
                      </a:r>
                      <a:endParaRPr kumimoji="0" lang="it-IT" sz="800" b="0" i="0" u="none" strike="noStrike" cap="none" normalizeH="0" baseline="0" dirty="0">
                        <a:ln>
                          <a:noFill/>
                        </a:ln>
                        <a:solidFill>
                          <a:srgbClr val="000000"/>
                        </a:solidFill>
                        <a:effectLst/>
                        <a:latin typeface="TimesNewRomanPS"/>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r>
                        <a:rPr kumimoji="0" lang="en-GB" sz="600" b="0" i="0" u="none" strike="noStrike" cap="none" normalizeH="0" baseline="0" dirty="0">
                          <a:ln>
                            <a:noFill/>
                          </a:ln>
                          <a:solidFill>
                            <a:srgbClr val="000000"/>
                          </a:solidFill>
                          <a:effectLst/>
                          <a:latin typeface="Arial" pitchFamily="34" charset="0"/>
                          <a:cs typeface="Times New Roman" pitchFamily="18" charset="0"/>
                        </a:rPr>
                        <a:t>CONTRACT </a:t>
                      </a:r>
                      <a:endParaRPr kumimoji="0" lang="it-IT" sz="800" b="0" i="0" u="none" strike="noStrike" cap="none" normalizeH="0" baseline="0" dirty="0">
                        <a:ln>
                          <a:noFill/>
                        </a:ln>
                        <a:solidFill>
                          <a:srgbClr val="000000"/>
                        </a:solidFill>
                        <a:effectLst/>
                        <a:latin typeface="TimesNewRomanPS"/>
                        <a:cs typeface="Times New Roman" pitchFamily="18" charset="0"/>
                      </a:endParaRPr>
                    </a:p>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r>
                        <a:rPr kumimoji="0" lang="en-GB" sz="600" b="0" i="0" u="none" strike="noStrike" cap="none" normalizeH="0" baseline="0" dirty="0">
                          <a:ln>
                            <a:noFill/>
                          </a:ln>
                          <a:solidFill>
                            <a:srgbClr val="000000"/>
                          </a:solidFill>
                          <a:effectLst/>
                          <a:latin typeface="Arial" pitchFamily="34" charset="0"/>
                          <a:cs typeface="Times New Roman" pitchFamily="18" charset="0"/>
                        </a:rPr>
                        <a:t>ACCEPTOR</a:t>
                      </a:r>
                      <a:endParaRPr kumimoji="0" lang="it-IT" sz="800" b="0" i="0" u="none" strike="noStrike" cap="none" normalizeH="0" baseline="0" dirty="0">
                        <a:ln>
                          <a:noFill/>
                        </a:ln>
                        <a:solidFill>
                          <a:srgbClr val="000000"/>
                        </a:solidFill>
                        <a:effectLst/>
                        <a:latin typeface="TimesNewRomanPS"/>
                        <a:cs typeface="Times New Roman" pitchFamily="18" charset="0"/>
                      </a:endParaRPr>
                    </a:p>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dirty="0">
                        <a:ln>
                          <a:noFill/>
                        </a:ln>
                        <a:solidFill>
                          <a:srgbClr val="000000"/>
                        </a:solidFill>
                        <a:effectLst/>
                        <a:latin typeface="TimesNewRomanPS"/>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r>
                        <a:rPr kumimoji="0" lang="en-GB" sz="600" b="0" i="0" u="none" strike="noStrike" cap="none" normalizeH="0" baseline="0" dirty="0">
                          <a:ln>
                            <a:noFill/>
                          </a:ln>
                          <a:solidFill>
                            <a:srgbClr val="000000"/>
                          </a:solidFill>
                          <a:effectLst/>
                          <a:latin typeface="Arial" pitchFamily="34" charset="0"/>
                          <a:cs typeface="Times New Roman" pitchFamily="18" charset="0"/>
                        </a:rPr>
                        <a:t>CONTRACT GIVER</a:t>
                      </a:r>
                      <a:endParaRPr kumimoji="0" lang="it-IT" sz="800" b="0" i="0" u="none" strike="noStrike" cap="none" normalizeH="0" baseline="0" dirty="0">
                        <a:ln>
                          <a:noFill/>
                        </a:ln>
                        <a:solidFill>
                          <a:srgbClr val="000000"/>
                        </a:solidFill>
                        <a:effectLst/>
                        <a:latin typeface="TimesNewRomanPS"/>
                        <a:cs typeface="Times New Roman" pitchFamily="18" charset="0"/>
                      </a:endParaRPr>
                    </a:p>
                    <a:p>
                      <a:pPr marL="0" marR="0" lvl="0" indent="0" algn="l" defTabSz="914400" rtl="0" eaLnBrk="1" fontAlgn="base" latinLnBrk="0" hangingPunct="1">
                        <a:lnSpc>
                          <a:spcPts val="1200"/>
                        </a:lnSpc>
                        <a:spcBef>
                          <a:spcPct val="0"/>
                        </a:spcBef>
                        <a:spcAft>
                          <a:spcPct val="0"/>
                        </a:spcAft>
                        <a:buClrTx/>
                        <a:buSzTx/>
                        <a:buFontTx/>
                        <a:buNone/>
                        <a:tabLst>
                          <a:tab pos="3149600" algn="l"/>
                          <a:tab pos="4230688" algn="l"/>
                        </a:tabLst>
                      </a:pPr>
                      <a:endParaRPr kumimoji="0" lang="it-IT" sz="800" b="0" i="0" u="none" strike="noStrike" cap="none" normalizeH="0" baseline="0" dirty="0">
                        <a:ln>
                          <a:noFill/>
                        </a:ln>
                        <a:solidFill>
                          <a:srgbClr val="000000"/>
                        </a:solidFill>
                        <a:effectLst/>
                        <a:latin typeface="TimesNewRomanPS"/>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9512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7.3</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Will investigate all confirmed out-of-Specification test results (“OOS”) and provide documentation relating to such investigations with the Release Documents for the batch containing the OOS test result.</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chemeClr val="tx1"/>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756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7.4</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11113" algn="l"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Will perform and send to CONTRACT GIVER  the Annual Product  Quality Review conform EU GMP.</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chemeClr val="tx1"/>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756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7.5</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11113"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Will not change PRODUCT Manufacture and Quality Control without an approval by the Contract Acceptor.</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chemeClr val="tx1"/>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9512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7.6</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Will submit intended Change Request (CR) to the CONTRACT ACCEPTOR </a:t>
                      </a: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for variation of the MA</a:t>
                      </a: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 of the PRODUCT, which might have influence on the PRODUCT quality, the status of validation or the dossier</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chemeClr val="tx1"/>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134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7.7</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Will not subcontract any of the manufacture or quality control  to a third party without prior written approval of the CONTRACT GIVER a part of the outsourcer activities listed in appendix 4.</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36361">
                <a:tc>
                  <a:txBody>
                    <a:body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GB" sz="700" b="0" i="0" u="none" strike="noStrike" cap="none" normalizeH="0" baseline="0" dirty="0">
                          <a:ln>
                            <a:noFill/>
                          </a:ln>
                          <a:solidFill>
                            <a:srgbClr val="000000"/>
                          </a:solidFill>
                          <a:effectLst/>
                          <a:latin typeface="Arial" pitchFamily="34" charset="0"/>
                          <a:cs typeface="Times New Roman" pitchFamily="18" charset="0"/>
                        </a:rPr>
                        <a:t>8</a:t>
                      </a:r>
                      <a:endParaRPr kumimoji="0" lang="it-IT" sz="700" b="0" i="0" u="none" strike="noStrike" cap="none" normalizeH="0" baseline="0" dirty="0">
                        <a:ln>
                          <a:noFill/>
                        </a:ln>
                        <a:solidFill>
                          <a:srgbClr val="000000"/>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chemeClr val="tx1"/>
                          </a:solidFill>
                          <a:effectLst/>
                          <a:latin typeface="Times New Roman" pitchFamily="18" charset="0"/>
                          <a:cs typeface="Arial" pitchFamily="34" charset="0"/>
                        </a:rPr>
                        <a:t>Audits</a:t>
                      </a:r>
                      <a:endParaRPr kumimoji="0" lang="it-IT" sz="600" b="1" i="0" u="none" strike="noStrike" cap="none" normalizeH="0" baseline="0" dirty="0">
                        <a:ln>
                          <a:noFill/>
                        </a:ln>
                        <a:solidFill>
                          <a:schemeClr val="tx1"/>
                        </a:solidFill>
                        <a:effectLst/>
                        <a:latin typeface="Times New Roman" pitchFamily="18" charset="0"/>
                        <a:cs typeface="Times New Roman" pitchFamily="18" charset="0"/>
                      </a:endParaRPr>
                    </a:p>
                  </a:txBody>
                  <a:tcPr marL="43547" marR="4354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0006"/>
                  </a:ext>
                </a:extLst>
              </a:tr>
              <a:tr h="136361">
                <a:tc>
                  <a:txBody>
                    <a:body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GB" sz="700" b="0" i="0" u="none" strike="noStrike" cap="none" normalizeH="0" baseline="0" dirty="0">
                          <a:ln>
                            <a:noFill/>
                          </a:ln>
                          <a:solidFill>
                            <a:srgbClr val="000000"/>
                          </a:solidFill>
                          <a:effectLst/>
                          <a:latin typeface="Arial" pitchFamily="34" charset="0"/>
                          <a:cs typeface="Times New Roman" pitchFamily="18" charset="0"/>
                        </a:rPr>
                        <a:t>8.1</a:t>
                      </a:r>
                      <a:endParaRPr kumimoji="0" lang="it-IT" sz="700" b="0" i="0" u="none" strike="noStrike" cap="none" normalizeH="0" baseline="0" dirty="0">
                        <a:ln>
                          <a:noFill/>
                        </a:ln>
                        <a:solidFill>
                          <a:srgbClr val="000000"/>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chemeClr val="tx1"/>
                          </a:solidFill>
                          <a:effectLst/>
                          <a:latin typeface="Times New Roman" pitchFamily="18" charset="0"/>
                          <a:cs typeface="Arial" pitchFamily="34" charset="0"/>
                        </a:rPr>
                        <a:t>Will be entitled to conduct audits </a:t>
                      </a:r>
                      <a:endParaRPr kumimoji="0" lang="it-IT" sz="600" b="1" i="0" u="none" strike="noStrike" cap="none" normalizeH="0" baseline="0" dirty="0">
                        <a:ln>
                          <a:noFill/>
                        </a:ln>
                        <a:solidFill>
                          <a:schemeClr val="tx1"/>
                        </a:solidFill>
                        <a:effectLst/>
                        <a:latin typeface="Times New Roman" pitchFamily="18" charset="0"/>
                        <a:cs typeface="Times New Roman" pitchFamily="18" charset="0"/>
                      </a:endParaRPr>
                    </a:p>
                  </a:txBody>
                  <a:tcPr marL="43547" marR="4354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756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8.2</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Will conduct internal audits in accordance with the GMPs and applicable Standard Operating Procedures.</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36361">
                <a:tc>
                  <a:txBody>
                    <a:body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GB" sz="600" b="1" i="0" u="none" strike="noStrike" cap="none" normalizeH="0" baseline="0" dirty="0">
                          <a:ln>
                            <a:noFill/>
                          </a:ln>
                          <a:solidFill>
                            <a:srgbClr val="000000"/>
                          </a:solidFill>
                          <a:effectLst/>
                          <a:latin typeface="Arial" pitchFamily="34" charset="0"/>
                          <a:cs typeface="Times New Roman" pitchFamily="18" charset="0"/>
                        </a:rPr>
                        <a:t>9</a:t>
                      </a:r>
                      <a:endParaRPr kumimoji="0" lang="it-IT" sz="700" b="0" i="0" u="none" strike="noStrike" cap="none" normalizeH="0" baseline="0" dirty="0">
                        <a:ln>
                          <a:noFill/>
                        </a:ln>
                        <a:solidFill>
                          <a:srgbClr val="000000"/>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Complaints</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0009"/>
                  </a:ext>
                </a:extLst>
              </a:tr>
              <a:tr h="12378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9.1</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Will collect and log all information relating to complaints.</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chemeClr val="tx1"/>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4756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9.2</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Will assist CONTRACT GIVER in investigating PRODUCT complaints.</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4756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9.3</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Will issue a report on each  pharmaceutical-technical complaint.</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09005">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10</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chemeClr val="tx1"/>
                          </a:solidFill>
                          <a:effectLst/>
                          <a:latin typeface="Arial" pitchFamily="34" charset="0"/>
                          <a:ea typeface="Times New Roman" pitchFamily="18" charset="0"/>
                          <a:cs typeface="Arial" pitchFamily="34" charset="0"/>
                        </a:rPr>
                        <a:t>Recall, Field Alerts and PRODUCT Withdrawal</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0013"/>
                  </a:ext>
                </a:extLst>
              </a:tr>
              <a:tr h="37134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10.1</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Will promptly notify CONTRACT GIVER of any recall requirement of the PRODUCT that might be attributed to manufacture or quality control of the PRODUCT.</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7134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10.2</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Will notify CONTRACT ACCEPTOR of any information that may lead to a recall requirement as a consequence of a PRODUCT defect. </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37134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10.3</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Responsible for consultation with MAH for notification of the health authorities about the PRODUCT defect and recall or PRODUCT withdrawal decisions.</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371340">
                <a:tc>
                  <a:txBody>
                    <a:bodyPr/>
                    <a:lstStyle/>
                    <a:p>
                      <a:pPr marL="0" marR="0" lvl="0" indent="0" algn="just"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rgbClr val="000000"/>
                          </a:solidFill>
                          <a:effectLst/>
                          <a:latin typeface="Arial" pitchFamily="34" charset="0"/>
                          <a:ea typeface="Times New Roman" pitchFamily="18" charset="0"/>
                          <a:cs typeface="Arial" pitchFamily="34" charset="0"/>
                        </a:rPr>
                        <a:t>10.4</a:t>
                      </a:r>
                      <a:endParaRPr kumimoji="0" lang="it-IT" sz="700"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GB" sz="600" b="0" i="0" u="none" strike="noStrike" cap="none" normalizeH="0" baseline="0" dirty="0">
                          <a:ln>
                            <a:noFill/>
                          </a:ln>
                          <a:solidFill>
                            <a:schemeClr val="tx1"/>
                          </a:solidFill>
                          <a:effectLst/>
                          <a:latin typeface="Arial" pitchFamily="34" charset="0"/>
                          <a:ea typeface="Times New Roman" pitchFamily="18" charset="0"/>
                          <a:cs typeface="Arial" pitchFamily="34" charset="0"/>
                        </a:rPr>
                        <a:t>Responsible for notification of a PRODUCT defect that may lead to PRODUCT recall or PRODUCT withdrawal to appropriate regulatory agencies.</a:t>
                      </a:r>
                      <a:endParaRPr kumimoji="0" lang="it-IT" sz="7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00"/>
                        </a:spcBef>
                        <a:spcAft>
                          <a:spcPts val="300"/>
                        </a:spcAft>
                        <a:buClrTx/>
                        <a:buSzTx/>
                        <a:buFontTx/>
                        <a:buNone/>
                        <a:tabLst/>
                      </a:pP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p>
                      <a:pPr marL="0" marR="0" lvl="0" indent="0" algn="ctr" defTabSz="914400" rtl="0" eaLnBrk="1" fontAlgn="base" latinLnBrk="0" hangingPunct="1">
                        <a:lnSpc>
                          <a:spcPct val="100000"/>
                        </a:lnSpc>
                        <a:spcBef>
                          <a:spcPts val="300"/>
                        </a:spcBef>
                        <a:spcAft>
                          <a:spcPts val="300"/>
                        </a:spcAft>
                        <a:buClrTx/>
                        <a:buSzTx/>
                        <a:buFontTx/>
                        <a:buNone/>
                        <a:tabLst/>
                      </a:pPr>
                      <a:r>
                        <a:rPr kumimoji="0" lang="en-GB" sz="600" b="1" i="0" u="none" strike="noStrike" cap="none" normalizeH="0" baseline="0" dirty="0">
                          <a:ln>
                            <a:noFill/>
                          </a:ln>
                          <a:solidFill>
                            <a:srgbClr val="000000"/>
                          </a:solidFill>
                          <a:effectLst/>
                          <a:latin typeface="Arial" pitchFamily="34" charset="0"/>
                          <a:ea typeface="Times New Roman" pitchFamily="18" charset="0"/>
                          <a:cs typeface="Arial" pitchFamily="34" charset="0"/>
                        </a:rPr>
                        <a:t>X</a:t>
                      </a:r>
                      <a:endParaRPr kumimoji="0" lang="it-IT" sz="700" b="0" i="0" u="none" strike="noStrike" cap="none" normalizeH="0" baseline="0" dirty="0">
                        <a:ln>
                          <a:noFill/>
                        </a:ln>
                        <a:solidFill>
                          <a:schemeClr val="tx1"/>
                        </a:solidFill>
                        <a:effectLst/>
                        <a:latin typeface="Arial" pitchFamily="34" charset="0"/>
                        <a:cs typeface="Times New Roman" pitchFamily="18" charset="0"/>
                      </a:endParaRPr>
                    </a:p>
                  </a:txBody>
                  <a:tcPr marL="43547" marR="4354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bl>
          </a:graphicData>
        </a:graphic>
      </p:graphicFrame>
      <p:sp>
        <p:nvSpPr>
          <p:cNvPr id="3" name="Rectangle 1">
            <a:extLst>
              <a:ext uri="{FF2B5EF4-FFF2-40B4-BE49-F238E27FC236}">
                <a16:creationId xmlns:a16="http://schemas.microsoft.com/office/drawing/2014/main" id="{81594D2A-ABDE-3340-C2FC-35A73C850600}"/>
              </a:ext>
            </a:extLst>
          </p:cNvPr>
          <p:cNvSpPr>
            <a:spLocks noChangeArrowheads="1"/>
          </p:cNvSpPr>
          <p:nvPr/>
        </p:nvSpPr>
        <p:spPr bwMode="auto">
          <a:xfrm>
            <a:off x="382747" y="4136076"/>
            <a:ext cx="4030825"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tabLst>
                <a:tab pos="3151188" algn="l"/>
                <a:tab pos="4410075" algn="l"/>
              </a:tabLst>
              <a:defRPr sz="3200">
                <a:solidFill>
                  <a:schemeClr val="tx1"/>
                </a:solidFill>
                <a:latin typeface="Arial" panose="020B0604020202020204" pitchFamily="34" charset="0"/>
              </a:defRPr>
            </a:lvl1pPr>
            <a:lvl2pPr marL="742950" indent="-285750">
              <a:spcBef>
                <a:spcPct val="20000"/>
              </a:spcBef>
              <a:buChar char="–"/>
              <a:tabLst>
                <a:tab pos="3151188" algn="l"/>
                <a:tab pos="4410075" algn="l"/>
              </a:tabLst>
              <a:defRPr sz="2800">
                <a:solidFill>
                  <a:schemeClr val="tx1"/>
                </a:solidFill>
                <a:latin typeface="Arial" panose="020B0604020202020204" pitchFamily="34" charset="0"/>
              </a:defRPr>
            </a:lvl2pPr>
            <a:lvl3pPr marL="1143000" indent="-228600">
              <a:spcBef>
                <a:spcPct val="20000"/>
              </a:spcBef>
              <a:buChar char="•"/>
              <a:tabLst>
                <a:tab pos="3151188" algn="l"/>
                <a:tab pos="4410075" algn="l"/>
              </a:tabLst>
              <a:defRPr sz="2400">
                <a:solidFill>
                  <a:schemeClr val="tx1"/>
                </a:solidFill>
                <a:latin typeface="Arial" panose="020B0604020202020204" pitchFamily="34" charset="0"/>
              </a:defRPr>
            </a:lvl3pPr>
            <a:lvl4pPr marL="1600200" indent="-228600">
              <a:spcBef>
                <a:spcPct val="20000"/>
              </a:spcBef>
              <a:buChar char="–"/>
              <a:tabLst>
                <a:tab pos="3151188" algn="l"/>
                <a:tab pos="4410075" algn="l"/>
              </a:tabLst>
              <a:defRPr sz="2000">
                <a:solidFill>
                  <a:schemeClr val="tx1"/>
                </a:solidFill>
                <a:latin typeface="Arial" panose="020B0604020202020204" pitchFamily="34" charset="0"/>
              </a:defRPr>
            </a:lvl4pPr>
            <a:lvl5pPr marL="2057400" indent="-228600">
              <a:spcBef>
                <a:spcPct val="20000"/>
              </a:spcBef>
              <a:buChar char="»"/>
              <a:tabLst>
                <a:tab pos="3151188" algn="l"/>
                <a:tab pos="441007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151188" algn="l"/>
                <a:tab pos="4410075" algn="l"/>
              </a:tabLst>
              <a:defRPr sz="2000">
                <a:solidFill>
                  <a:schemeClr val="tx1"/>
                </a:solidFill>
                <a:latin typeface="Arial" panose="020B0604020202020204" pitchFamily="34" charset="0"/>
              </a:defRPr>
            </a:lvl9pPr>
          </a:lstStyle>
          <a:p>
            <a:pPr>
              <a:spcBef>
                <a:spcPct val="0"/>
              </a:spcBef>
              <a:buFontTx/>
              <a:buNone/>
            </a:pPr>
            <a:r>
              <a:rPr lang="en-GB" altLang="it-IT" sz="1400" u="sng" dirty="0">
                <a:cs typeface="Times New Roman" panose="02020603050405020304" pitchFamily="18" charset="0"/>
              </a:rPr>
              <a:t>COMPLIANCE RESPONSABILITIES CHECKLIST </a:t>
            </a:r>
            <a:endParaRPr lang="it-IT" altLang="it-IT" sz="1000" dirty="0"/>
          </a:p>
          <a:p>
            <a:pPr>
              <a:spcBef>
                <a:spcPct val="0"/>
              </a:spcBef>
              <a:buFontTx/>
              <a:buNone/>
            </a:pPr>
            <a:r>
              <a:rPr lang="en-GB" altLang="it-IT" sz="1400" dirty="0">
                <a:cs typeface="Times New Roman" panose="02020603050405020304" pitchFamily="18" charset="0"/>
              </a:rPr>
              <a:t>Both parties agree to the following listed responsibilities for all the operations that are marked with “X” in the respective column that bears its name</a:t>
            </a:r>
            <a:endParaRPr lang="it-IT" altLang="it-IT" sz="1000" dirty="0"/>
          </a:p>
          <a:p>
            <a:pPr>
              <a:spcBef>
                <a:spcPct val="0"/>
              </a:spcBef>
              <a:buFontTx/>
              <a:buNone/>
            </a:pPr>
            <a:endParaRPr lang="it-IT" altLang="it-IT" sz="1800" dirty="0"/>
          </a:p>
        </p:txBody>
      </p:sp>
      <p:sp>
        <p:nvSpPr>
          <p:cNvPr id="4" name="CasellaDiTesto 15">
            <a:extLst>
              <a:ext uri="{FF2B5EF4-FFF2-40B4-BE49-F238E27FC236}">
                <a16:creationId xmlns:a16="http://schemas.microsoft.com/office/drawing/2014/main" id="{50BBA781-BAA8-0676-1953-00F3B3734A12}"/>
              </a:ext>
            </a:extLst>
          </p:cNvPr>
          <p:cNvSpPr txBox="1">
            <a:spLocks noChangeArrowheads="1"/>
          </p:cNvSpPr>
          <p:nvPr/>
        </p:nvSpPr>
        <p:spPr bwMode="auto">
          <a:xfrm>
            <a:off x="205660" y="998375"/>
            <a:ext cx="4385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2400" dirty="0"/>
              <a:t>La Griglia delle Responsabilità</a:t>
            </a:r>
          </a:p>
        </p:txBody>
      </p:sp>
      <p:grpSp>
        <p:nvGrpSpPr>
          <p:cNvPr id="5" name="Gruppo 4">
            <a:extLst>
              <a:ext uri="{FF2B5EF4-FFF2-40B4-BE49-F238E27FC236}">
                <a16:creationId xmlns:a16="http://schemas.microsoft.com/office/drawing/2014/main" id="{33FEDE1C-2BD2-8572-CCED-D3B43A3ECD3D}"/>
              </a:ext>
            </a:extLst>
          </p:cNvPr>
          <p:cNvGrpSpPr/>
          <p:nvPr/>
        </p:nvGrpSpPr>
        <p:grpSpPr>
          <a:xfrm>
            <a:off x="0" y="0"/>
            <a:ext cx="12192000" cy="429208"/>
            <a:chOff x="0" y="0"/>
            <a:chExt cx="12192000" cy="429208"/>
          </a:xfrm>
        </p:grpSpPr>
        <p:sp>
          <p:nvSpPr>
            <p:cNvPr id="6" name="Rettangolo 5">
              <a:extLst>
                <a:ext uri="{FF2B5EF4-FFF2-40B4-BE49-F238E27FC236}">
                  <a16:creationId xmlns:a16="http://schemas.microsoft.com/office/drawing/2014/main" id="{837ACAC5-37B0-8A51-EBB9-C9C7ACC7AEC4}"/>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a:extLst>
                <a:ext uri="{FF2B5EF4-FFF2-40B4-BE49-F238E27FC236}">
                  <a16:creationId xmlns:a16="http://schemas.microsoft.com/office/drawing/2014/main" id="{0A5724E8-57A1-8AE9-C356-A7D5C82E9D1A}"/>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CONTRATT0</a:t>
              </a:r>
            </a:p>
          </p:txBody>
        </p:sp>
      </p:grpSp>
    </p:spTree>
    <p:extLst>
      <p:ext uri="{BB962C8B-B14F-4D97-AF65-F5344CB8AC3E}">
        <p14:creationId xmlns:p14="http://schemas.microsoft.com/office/powerpoint/2010/main" val="303642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2">
            <a:extLst>
              <a:ext uri="{FF2B5EF4-FFF2-40B4-BE49-F238E27FC236}">
                <a16:creationId xmlns:a16="http://schemas.microsoft.com/office/drawing/2014/main" id="{EA4C2E98-E0E2-988D-669A-C5985999FD10}"/>
              </a:ext>
            </a:extLst>
          </p:cNvPr>
          <p:cNvGrpSpPr/>
          <p:nvPr/>
        </p:nvGrpSpPr>
        <p:grpSpPr>
          <a:xfrm>
            <a:off x="0" y="0"/>
            <a:ext cx="12192000" cy="429208"/>
            <a:chOff x="0" y="0"/>
            <a:chExt cx="12192000" cy="429208"/>
          </a:xfrm>
        </p:grpSpPr>
        <p:sp>
          <p:nvSpPr>
            <p:cNvPr id="4" name="Rettangolo 3">
              <a:extLst>
                <a:ext uri="{FF2B5EF4-FFF2-40B4-BE49-F238E27FC236}">
                  <a16:creationId xmlns:a16="http://schemas.microsoft.com/office/drawing/2014/main" id="{D8FA771F-1B41-0E0D-0E33-ABF83A4EFD1B}"/>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C63BA5C1-6117-B8BD-E984-CDDD16AC13EA}"/>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TECHNOLOGY TRANSFER</a:t>
              </a:r>
            </a:p>
          </p:txBody>
        </p:sp>
      </p:grpSp>
      <p:sp>
        <p:nvSpPr>
          <p:cNvPr id="6" name="Rettangolo 5">
            <a:extLst>
              <a:ext uri="{FF2B5EF4-FFF2-40B4-BE49-F238E27FC236}">
                <a16:creationId xmlns:a16="http://schemas.microsoft.com/office/drawing/2014/main" id="{80CA5C94-6BB3-5297-13EA-EED20BB71823}"/>
              </a:ext>
            </a:extLst>
          </p:cNvPr>
          <p:cNvSpPr/>
          <p:nvPr/>
        </p:nvSpPr>
        <p:spPr>
          <a:xfrm>
            <a:off x="1936814" y="1355077"/>
            <a:ext cx="8208963" cy="3598549"/>
          </a:xfrm>
          <a:prstGeom prst="rect">
            <a:avLst/>
          </a:prstGeom>
        </p:spPr>
        <p:txBody>
          <a:bodyPr>
            <a:spAutoFit/>
          </a:bodyPr>
          <a:lstStyle/>
          <a:p>
            <a:pPr marL="457200" indent="-457200" eaLnBrk="1" hangingPunct="1">
              <a:lnSpc>
                <a:spcPct val="120000"/>
              </a:lnSpc>
              <a:buSzPct val="70000"/>
              <a:buFont typeface="Arial" panose="020B0604020202020204" pitchFamily="34" charset="0"/>
              <a:buChar char="•"/>
              <a:defRPr/>
            </a:pPr>
            <a:r>
              <a:rPr lang="it-IT" sz="3200" dirty="0">
                <a:latin typeface="+mn-lt"/>
              </a:rPr>
              <a:t>Valutazione del processo </a:t>
            </a:r>
            <a:r>
              <a:rPr lang="it-IT" sz="3200" b="0" dirty="0">
                <a:latin typeface="+mn-lt"/>
              </a:rPr>
              <a:t>(prodotto/impianti)</a:t>
            </a:r>
          </a:p>
          <a:p>
            <a:pPr marL="457200" indent="-457200" eaLnBrk="1" hangingPunct="1">
              <a:lnSpc>
                <a:spcPct val="120000"/>
              </a:lnSpc>
              <a:buSzPct val="70000"/>
              <a:buFont typeface="Arial" panose="020B0604020202020204" pitchFamily="34" charset="0"/>
              <a:buChar char="•"/>
              <a:defRPr/>
            </a:pPr>
            <a:r>
              <a:rPr lang="it-IT" sz="3200" dirty="0">
                <a:latin typeface="+mn-lt"/>
              </a:rPr>
              <a:t>Trasferimento delle informazioni</a:t>
            </a:r>
          </a:p>
          <a:p>
            <a:pPr marL="457200" indent="-457200" eaLnBrk="1" hangingPunct="1">
              <a:lnSpc>
                <a:spcPct val="120000"/>
              </a:lnSpc>
              <a:buSzPct val="70000"/>
              <a:buFont typeface="Arial" panose="020B0604020202020204" pitchFamily="34" charset="0"/>
              <a:buChar char="•"/>
              <a:defRPr/>
            </a:pPr>
            <a:r>
              <a:rPr lang="it-IT" sz="3200" dirty="0">
                <a:latin typeface="+mn-lt"/>
              </a:rPr>
              <a:t>Definizione della tempistica </a:t>
            </a:r>
            <a:r>
              <a:rPr lang="it-IT" sz="3200" b="0" dirty="0">
                <a:latin typeface="+mn-lt"/>
              </a:rPr>
              <a:t>(pianificazione)</a:t>
            </a:r>
          </a:p>
          <a:p>
            <a:pPr marL="457200" indent="-457200" eaLnBrk="1" hangingPunct="1">
              <a:lnSpc>
                <a:spcPct val="120000"/>
              </a:lnSpc>
              <a:buSzPct val="70000"/>
              <a:buFont typeface="Arial" panose="020B0604020202020204" pitchFamily="34" charset="0"/>
              <a:buChar char="•"/>
              <a:defRPr/>
            </a:pPr>
            <a:r>
              <a:rPr lang="it-IT" sz="3200" dirty="0">
                <a:latin typeface="+mn-lt"/>
              </a:rPr>
              <a:t>Definizione delle responsabilità </a:t>
            </a:r>
          </a:p>
          <a:p>
            <a:pPr marL="457200" indent="-457200" eaLnBrk="1" hangingPunct="1">
              <a:lnSpc>
                <a:spcPct val="120000"/>
              </a:lnSpc>
              <a:buSzPct val="70000"/>
              <a:buFont typeface="Arial" panose="020B0604020202020204" pitchFamily="34" charset="0"/>
              <a:buChar char="•"/>
              <a:defRPr/>
            </a:pPr>
            <a:r>
              <a:rPr lang="it-IT" sz="3200" dirty="0">
                <a:latin typeface="+mn-lt"/>
              </a:rPr>
              <a:t>Individuazione delle problematiche </a:t>
            </a:r>
            <a:r>
              <a:rPr lang="it-IT" sz="3200" b="0" dirty="0">
                <a:latin typeface="+mn-lt"/>
              </a:rPr>
              <a:t>(tecniche, </a:t>
            </a:r>
            <a:r>
              <a:rPr lang="it-IT" sz="3200" b="0" dirty="0" err="1">
                <a:latin typeface="+mn-lt"/>
              </a:rPr>
              <a:t>regolatorie</a:t>
            </a:r>
            <a:r>
              <a:rPr lang="it-IT" sz="3200" b="0" dirty="0">
                <a:latin typeface="+mn-lt"/>
              </a:rPr>
              <a:t>, logistiche)</a:t>
            </a:r>
          </a:p>
        </p:txBody>
      </p:sp>
    </p:spTree>
    <p:extLst>
      <p:ext uri="{BB962C8B-B14F-4D97-AF65-F5344CB8AC3E}">
        <p14:creationId xmlns:p14="http://schemas.microsoft.com/office/powerpoint/2010/main" val="3900933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91D32F8F-E1A2-538C-5CBD-6E856DCED8B6}"/>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66F5E025-8318-A147-9790-40602B57F7FD}"/>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E5EB9DA0-D2D9-AD18-08E1-4509578FAFD3}"/>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TECHNOLOGY TRANSFER</a:t>
              </a:r>
            </a:p>
          </p:txBody>
        </p:sp>
      </p:grpSp>
      <p:sp>
        <p:nvSpPr>
          <p:cNvPr id="5" name="Rettangolo 4">
            <a:extLst>
              <a:ext uri="{FF2B5EF4-FFF2-40B4-BE49-F238E27FC236}">
                <a16:creationId xmlns:a16="http://schemas.microsoft.com/office/drawing/2014/main" id="{40023D9F-8548-5262-0045-2CE170D44922}"/>
              </a:ext>
            </a:extLst>
          </p:cNvPr>
          <p:cNvSpPr/>
          <p:nvPr/>
        </p:nvSpPr>
        <p:spPr>
          <a:xfrm>
            <a:off x="1164901" y="1019175"/>
            <a:ext cx="8208963" cy="4189480"/>
          </a:xfrm>
          <a:prstGeom prst="rect">
            <a:avLst/>
          </a:prstGeom>
        </p:spPr>
        <p:txBody>
          <a:bodyPr>
            <a:spAutoFit/>
          </a:bodyPr>
          <a:lstStyle/>
          <a:p>
            <a:pPr marL="457200" indent="-457200" eaLnBrk="1" hangingPunct="1">
              <a:lnSpc>
                <a:spcPct val="120000"/>
              </a:lnSpc>
              <a:buSzPct val="70000"/>
              <a:buFont typeface="Arial" panose="020B0604020202020204" pitchFamily="34" charset="0"/>
              <a:buChar char="•"/>
              <a:defRPr/>
            </a:pPr>
            <a:r>
              <a:rPr lang="it-IT" sz="3200" dirty="0"/>
              <a:t>Definizione del lotto standard</a:t>
            </a:r>
          </a:p>
          <a:p>
            <a:pPr marL="457200" indent="-457200" eaLnBrk="1" hangingPunct="1">
              <a:lnSpc>
                <a:spcPct val="120000"/>
              </a:lnSpc>
              <a:buSzPct val="70000"/>
              <a:buFont typeface="Arial" panose="020B0604020202020204" pitchFamily="34" charset="0"/>
              <a:buChar char="•"/>
              <a:defRPr/>
            </a:pPr>
            <a:r>
              <a:rPr lang="it-IT" sz="3200" dirty="0">
                <a:latin typeface="+mn-lt"/>
              </a:rPr>
              <a:t>Valutazione dei costi</a:t>
            </a:r>
          </a:p>
          <a:p>
            <a:pPr marL="457200" indent="-457200" eaLnBrk="1" hangingPunct="1">
              <a:lnSpc>
                <a:spcPct val="120000"/>
              </a:lnSpc>
              <a:buSzPct val="70000"/>
              <a:buFont typeface="Arial" panose="020B0604020202020204" pitchFamily="34" charset="0"/>
              <a:buChar char="•"/>
              <a:defRPr/>
            </a:pPr>
            <a:r>
              <a:rPr lang="it-IT" sz="3200" dirty="0">
                <a:latin typeface="+mn-lt"/>
              </a:rPr>
              <a:t>Convalide analitiche </a:t>
            </a:r>
            <a:r>
              <a:rPr lang="it-IT" sz="3200" b="0" dirty="0">
                <a:latin typeface="+mn-lt"/>
              </a:rPr>
              <a:t>(</a:t>
            </a:r>
            <a:r>
              <a:rPr lang="it-IT" sz="3200" b="0" dirty="0" err="1">
                <a:latin typeface="+mn-lt"/>
              </a:rPr>
              <a:t>Lab</a:t>
            </a:r>
            <a:r>
              <a:rPr lang="it-IT" sz="3200" b="0" dirty="0">
                <a:latin typeface="+mn-lt"/>
              </a:rPr>
              <a:t> </a:t>
            </a:r>
            <a:r>
              <a:rPr lang="it-IT" sz="3200" b="0" dirty="0" err="1">
                <a:latin typeface="+mn-lt"/>
              </a:rPr>
              <a:t>to</a:t>
            </a:r>
            <a:r>
              <a:rPr lang="it-IT" sz="3200" b="0" dirty="0">
                <a:latin typeface="+mn-lt"/>
              </a:rPr>
              <a:t> </a:t>
            </a:r>
            <a:r>
              <a:rPr lang="it-IT" sz="3200" b="0" dirty="0" err="1">
                <a:latin typeface="+mn-lt"/>
              </a:rPr>
              <a:t>Lab</a:t>
            </a:r>
            <a:r>
              <a:rPr lang="it-IT" sz="3200" b="0" dirty="0">
                <a:latin typeface="+mn-lt"/>
              </a:rPr>
              <a:t>)</a:t>
            </a:r>
            <a:endParaRPr lang="it-IT" sz="3200" dirty="0">
              <a:latin typeface="+mn-lt"/>
            </a:endParaRPr>
          </a:p>
          <a:p>
            <a:pPr marL="457200" indent="-457200" eaLnBrk="1" hangingPunct="1">
              <a:lnSpc>
                <a:spcPct val="120000"/>
              </a:lnSpc>
              <a:buSzPct val="70000"/>
              <a:buFont typeface="Arial" panose="020B0604020202020204" pitchFamily="34" charset="0"/>
              <a:buChar char="•"/>
              <a:defRPr/>
            </a:pPr>
            <a:r>
              <a:rPr lang="it-IT" sz="3200" dirty="0" err="1">
                <a:latin typeface="+mn-lt"/>
              </a:rPr>
              <a:t>Scale-up</a:t>
            </a:r>
            <a:r>
              <a:rPr lang="it-IT" sz="3200" dirty="0">
                <a:latin typeface="+mn-lt"/>
              </a:rPr>
              <a:t> </a:t>
            </a:r>
          </a:p>
          <a:p>
            <a:pPr marL="457200" indent="-457200" eaLnBrk="1" hangingPunct="1">
              <a:lnSpc>
                <a:spcPct val="120000"/>
              </a:lnSpc>
              <a:buSzPct val="70000"/>
              <a:buFont typeface="Arial" panose="020B0604020202020204" pitchFamily="34" charset="0"/>
              <a:buChar char="•"/>
              <a:defRPr/>
            </a:pPr>
            <a:r>
              <a:rPr lang="it-IT" sz="3200" dirty="0">
                <a:latin typeface="+mn-lt"/>
              </a:rPr>
              <a:t>Lotti pilota e Lotti industriali</a:t>
            </a:r>
          </a:p>
          <a:p>
            <a:pPr marL="457200" indent="-457200" eaLnBrk="1" hangingPunct="1">
              <a:lnSpc>
                <a:spcPct val="120000"/>
              </a:lnSpc>
              <a:buSzPct val="70000"/>
              <a:buFont typeface="Arial" panose="020B0604020202020204" pitchFamily="34" charset="0"/>
              <a:buChar char="•"/>
              <a:defRPr/>
            </a:pPr>
            <a:r>
              <a:rPr lang="it-IT" sz="3200" dirty="0">
                <a:latin typeface="+mn-lt"/>
              </a:rPr>
              <a:t>Convalide di processo</a:t>
            </a:r>
          </a:p>
          <a:p>
            <a:pPr marL="457200" indent="-457200" eaLnBrk="1" hangingPunct="1">
              <a:lnSpc>
                <a:spcPct val="120000"/>
              </a:lnSpc>
              <a:buSzPct val="70000"/>
              <a:buFont typeface="Arial" panose="020B0604020202020204" pitchFamily="34" charset="0"/>
              <a:buChar char="•"/>
              <a:defRPr/>
            </a:pPr>
            <a:r>
              <a:rPr lang="it-IT" sz="3200" dirty="0">
                <a:latin typeface="+mn-lt"/>
              </a:rPr>
              <a:t>Convalide di pulizia </a:t>
            </a:r>
            <a:r>
              <a:rPr lang="it-IT" sz="3200" b="0" dirty="0">
                <a:latin typeface="+mn-lt"/>
              </a:rPr>
              <a:t>(concetto di “</a:t>
            </a:r>
            <a:r>
              <a:rPr lang="it-IT" sz="3200" b="0" dirty="0" err="1">
                <a:latin typeface="+mn-lt"/>
              </a:rPr>
              <a:t>worst</a:t>
            </a:r>
            <a:r>
              <a:rPr lang="it-IT" sz="3200" b="0" dirty="0">
                <a:latin typeface="+mn-lt"/>
              </a:rPr>
              <a:t> case”)</a:t>
            </a:r>
          </a:p>
        </p:txBody>
      </p:sp>
    </p:spTree>
    <p:extLst>
      <p:ext uri="{BB962C8B-B14F-4D97-AF65-F5344CB8AC3E}">
        <p14:creationId xmlns:p14="http://schemas.microsoft.com/office/powerpoint/2010/main" val="337331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EB9CAC55-2C84-C5DC-9381-08AC8B8AB3D8}"/>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6DC45040-8D0C-00C9-8B90-5491371A21EB}"/>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E740A8FF-B907-DDF3-6DC0-C03865CC32B7}"/>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IL TECHNOLOGY TRANSFER</a:t>
              </a:r>
            </a:p>
          </p:txBody>
        </p:sp>
      </p:grpSp>
      <p:sp>
        <p:nvSpPr>
          <p:cNvPr id="5" name="Rettangolo 4">
            <a:extLst>
              <a:ext uri="{FF2B5EF4-FFF2-40B4-BE49-F238E27FC236}">
                <a16:creationId xmlns:a16="http://schemas.microsoft.com/office/drawing/2014/main" id="{14F9757A-DA85-32DA-CEF2-68D409BAB3DE}"/>
              </a:ext>
            </a:extLst>
          </p:cNvPr>
          <p:cNvSpPr/>
          <p:nvPr/>
        </p:nvSpPr>
        <p:spPr>
          <a:xfrm>
            <a:off x="1720234" y="1642610"/>
            <a:ext cx="9289192" cy="3007618"/>
          </a:xfrm>
          <a:prstGeom prst="rect">
            <a:avLst/>
          </a:prstGeom>
        </p:spPr>
        <p:txBody>
          <a:bodyPr wrap="square">
            <a:spAutoFit/>
          </a:bodyPr>
          <a:lstStyle/>
          <a:p>
            <a:pPr marL="457200" indent="-457200" eaLnBrk="1" hangingPunct="1">
              <a:lnSpc>
                <a:spcPct val="120000"/>
              </a:lnSpc>
              <a:buSzPct val="70000"/>
              <a:buFont typeface="Arial" panose="020B0604020202020204" pitchFamily="34" charset="0"/>
              <a:buChar char="•"/>
              <a:defRPr/>
            </a:pPr>
            <a:r>
              <a:rPr lang="it-IT" sz="3200" dirty="0">
                <a:latin typeface="+mn-lt"/>
              </a:rPr>
              <a:t>Definizione ed approvazione del Rendiconto di Fabbricazione</a:t>
            </a:r>
          </a:p>
          <a:p>
            <a:pPr marL="457200" indent="-457200" eaLnBrk="1" hangingPunct="1">
              <a:lnSpc>
                <a:spcPct val="120000"/>
              </a:lnSpc>
              <a:buSzPct val="70000"/>
              <a:buFont typeface="Arial" panose="020B0604020202020204" pitchFamily="34" charset="0"/>
              <a:buChar char="•"/>
              <a:defRPr/>
            </a:pPr>
            <a:r>
              <a:rPr lang="it-IT" sz="3200" dirty="0">
                <a:latin typeface="+mn-lt"/>
              </a:rPr>
              <a:t>Definizione ed approvazione dell’Accordo Tecnico / Capitolato di fornitura</a:t>
            </a:r>
          </a:p>
          <a:p>
            <a:pPr marL="457200" indent="-457200" eaLnBrk="1" hangingPunct="1">
              <a:lnSpc>
                <a:spcPct val="120000"/>
              </a:lnSpc>
              <a:buSzPct val="70000"/>
              <a:buFont typeface="Arial" panose="020B0604020202020204" pitchFamily="34" charset="0"/>
              <a:buChar char="•"/>
              <a:defRPr/>
            </a:pPr>
            <a:r>
              <a:rPr lang="it-IT" sz="3200" dirty="0">
                <a:latin typeface="+mn-lt"/>
              </a:rPr>
              <a:t>Stesura dell’Accordo di Fabbricazione</a:t>
            </a:r>
          </a:p>
        </p:txBody>
      </p:sp>
    </p:spTree>
    <p:extLst>
      <p:ext uri="{BB962C8B-B14F-4D97-AF65-F5344CB8AC3E}">
        <p14:creationId xmlns:p14="http://schemas.microsoft.com/office/powerpoint/2010/main" val="177521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2E086677-881E-F803-035F-EC869447278C}"/>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DC977397-C0E9-7F79-5D59-5B5132CB11A5}"/>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001FC764-0A1E-36B9-092E-03D58D9B3C93}"/>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PUNTI CHIAVE PER IL SUCCESSO</a:t>
              </a:r>
            </a:p>
          </p:txBody>
        </p:sp>
      </p:grpSp>
      <p:sp>
        <p:nvSpPr>
          <p:cNvPr id="7" name="Rettangolo 6">
            <a:extLst>
              <a:ext uri="{FF2B5EF4-FFF2-40B4-BE49-F238E27FC236}">
                <a16:creationId xmlns:a16="http://schemas.microsoft.com/office/drawing/2014/main" id="{00848490-250D-0BCB-1B91-B0CC04B803DA}"/>
              </a:ext>
            </a:extLst>
          </p:cNvPr>
          <p:cNvSpPr/>
          <p:nvPr/>
        </p:nvSpPr>
        <p:spPr>
          <a:xfrm>
            <a:off x="898816" y="1238185"/>
            <a:ext cx="7775575" cy="3662363"/>
          </a:xfrm>
          <a:prstGeom prst="rect">
            <a:avLst/>
          </a:prstGeom>
        </p:spPr>
        <p:txBody>
          <a:bodyPr>
            <a:spAutoFit/>
          </a:bodyPr>
          <a:lstStyle/>
          <a:p>
            <a:pPr eaLnBrk="1" hangingPunct="1">
              <a:defRPr/>
            </a:pPr>
            <a:r>
              <a:rPr lang="it-IT" sz="3200" b="1" dirty="0">
                <a:latin typeface="+mn-lt"/>
              </a:rPr>
              <a:t>Responsabilità definite</a:t>
            </a:r>
          </a:p>
          <a:p>
            <a:pPr eaLnBrk="1" hangingPunct="1">
              <a:defRPr/>
            </a:pPr>
            <a:r>
              <a:rPr lang="it-IT" sz="3200" dirty="0">
                <a:latin typeface="+mn-lt"/>
              </a:rPr>
              <a:t> </a:t>
            </a:r>
          </a:p>
          <a:p>
            <a:pPr eaLnBrk="1" hangingPunct="1">
              <a:defRPr/>
            </a:pPr>
            <a:r>
              <a:rPr lang="it-IT" sz="2800" b="0" dirty="0">
                <a:latin typeface="+mn-lt"/>
              </a:rPr>
              <a:t>il Contratto, il Quality Agreement, il Capitolato di Fornitura, le Specifiche rappresentano uno strumento fondamentale per la corretta gestione del processo: </a:t>
            </a:r>
            <a:r>
              <a:rPr lang="it-IT" sz="2800" b="0" u="sng" dirty="0">
                <a:latin typeface="+mn-lt"/>
              </a:rPr>
              <a:t>il tempo speso in fase di stesura ed approvazione di questi documenti sarà ampiamente ripagato</a:t>
            </a:r>
          </a:p>
        </p:txBody>
      </p:sp>
    </p:spTree>
    <p:extLst>
      <p:ext uri="{BB962C8B-B14F-4D97-AF65-F5344CB8AC3E}">
        <p14:creationId xmlns:p14="http://schemas.microsoft.com/office/powerpoint/2010/main" val="3184014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0E66AF95-71AE-989E-F596-E1600DE8B892}"/>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B89023AD-3F30-DDEE-3372-E1149AF09249}"/>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9CB9FFB9-32D1-1200-0B68-93290DEC0DAB}"/>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PUNTI CHIAVE PER IL SUCCESSO</a:t>
              </a:r>
            </a:p>
          </p:txBody>
        </p:sp>
      </p:grpSp>
      <p:sp>
        <p:nvSpPr>
          <p:cNvPr id="5" name="Rettangolo 4">
            <a:extLst>
              <a:ext uri="{FF2B5EF4-FFF2-40B4-BE49-F238E27FC236}">
                <a16:creationId xmlns:a16="http://schemas.microsoft.com/office/drawing/2014/main" id="{F755DA0A-E2F9-0E86-411B-215A30348D55}"/>
              </a:ext>
            </a:extLst>
          </p:cNvPr>
          <p:cNvSpPr/>
          <p:nvPr/>
        </p:nvSpPr>
        <p:spPr>
          <a:xfrm>
            <a:off x="2370202" y="1387475"/>
            <a:ext cx="7775575" cy="3847207"/>
          </a:xfrm>
          <a:prstGeom prst="rect">
            <a:avLst/>
          </a:prstGeom>
        </p:spPr>
        <p:txBody>
          <a:bodyPr>
            <a:spAutoFit/>
          </a:bodyPr>
          <a:lstStyle/>
          <a:p>
            <a:pPr algn="ctr" eaLnBrk="1" hangingPunct="1">
              <a:defRPr/>
            </a:pPr>
            <a:r>
              <a:rPr lang="it-IT" sz="3200" b="1" dirty="0">
                <a:latin typeface="+mn-lt"/>
              </a:rPr>
              <a:t>Technology Transfer </a:t>
            </a:r>
            <a:endParaRPr lang="it-IT" sz="2400" dirty="0">
              <a:latin typeface="+mn-lt"/>
            </a:endParaRPr>
          </a:p>
          <a:p>
            <a:pPr eaLnBrk="1" hangingPunct="1">
              <a:defRPr/>
            </a:pPr>
            <a:r>
              <a:rPr lang="it-IT" sz="2800" b="0" dirty="0">
                <a:latin typeface="+mn-lt"/>
              </a:rPr>
              <a:t>Approccio, pianificazione, risorse</a:t>
            </a:r>
            <a:r>
              <a:rPr lang="it-IT" sz="2800" b="0" i="1" dirty="0">
                <a:latin typeface="+mn-lt"/>
              </a:rPr>
              <a:t>.</a:t>
            </a:r>
          </a:p>
          <a:p>
            <a:pPr eaLnBrk="1" hangingPunct="1">
              <a:defRPr/>
            </a:pPr>
            <a:endParaRPr lang="it-IT" sz="2000" dirty="0">
              <a:latin typeface="+mn-lt"/>
            </a:endParaRPr>
          </a:p>
          <a:p>
            <a:pPr eaLnBrk="1" hangingPunct="1">
              <a:defRPr/>
            </a:pPr>
            <a:endParaRPr lang="it-IT" sz="2000" dirty="0">
              <a:latin typeface="+mn-lt"/>
            </a:endParaRPr>
          </a:p>
          <a:p>
            <a:pPr algn="ctr" eaLnBrk="1" hangingPunct="1">
              <a:defRPr/>
            </a:pPr>
            <a:r>
              <a:rPr lang="it-IT" sz="3200" b="1" dirty="0">
                <a:latin typeface="+mn-lt"/>
              </a:rPr>
              <a:t>Forecasts e Lead-Time</a:t>
            </a:r>
            <a:endParaRPr lang="it-IT" sz="3200" dirty="0">
              <a:latin typeface="+mn-lt"/>
            </a:endParaRPr>
          </a:p>
          <a:p>
            <a:pPr eaLnBrk="1" hangingPunct="1">
              <a:defRPr/>
            </a:pPr>
            <a:r>
              <a:rPr lang="it-IT" sz="2800" b="0" dirty="0">
                <a:latin typeface="+mn-lt"/>
              </a:rPr>
              <a:t>accurati e costantemente aggiornati, ai Committenti piacciono le settimane ai Fornitori i mesi… possibilità di make to stock </a:t>
            </a:r>
            <a:r>
              <a:rPr lang="it-IT" sz="2800" b="0" i="1" dirty="0">
                <a:latin typeface="+mn-lt"/>
              </a:rPr>
              <a:t>?</a:t>
            </a:r>
          </a:p>
          <a:p>
            <a:pPr eaLnBrk="1" hangingPunct="1">
              <a:defRPr/>
            </a:pPr>
            <a:endParaRPr lang="it-IT" sz="2800" b="0" i="1" dirty="0">
              <a:latin typeface="+mn-lt"/>
            </a:endParaRPr>
          </a:p>
        </p:txBody>
      </p:sp>
    </p:spTree>
    <p:extLst>
      <p:ext uri="{BB962C8B-B14F-4D97-AF65-F5344CB8AC3E}">
        <p14:creationId xmlns:p14="http://schemas.microsoft.com/office/powerpoint/2010/main" val="130719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B23C8B30-7F95-2BAC-9D5A-43093201361D}"/>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5F5B9F96-1C1E-4F9A-59E5-6B9BBEDEC425}"/>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1870257B-5F4F-5843-EE43-F758B4276F77}"/>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PUNTI CHIAVE PER IL SUCCESSO</a:t>
              </a:r>
            </a:p>
          </p:txBody>
        </p:sp>
      </p:grpSp>
      <p:sp>
        <p:nvSpPr>
          <p:cNvPr id="6" name="Rettangolo 5">
            <a:extLst>
              <a:ext uri="{FF2B5EF4-FFF2-40B4-BE49-F238E27FC236}">
                <a16:creationId xmlns:a16="http://schemas.microsoft.com/office/drawing/2014/main" id="{E4FB21B9-16FF-9A30-D4AD-67F47D21D23B}"/>
              </a:ext>
            </a:extLst>
          </p:cNvPr>
          <p:cNvSpPr/>
          <p:nvPr/>
        </p:nvSpPr>
        <p:spPr>
          <a:xfrm>
            <a:off x="1839151" y="1406137"/>
            <a:ext cx="8928376" cy="2800767"/>
          </a:xfrm>
          <a:prstGeom prst="rect">
            <a:avLst/>
          </a:prstGeom>
        </p:spPr>
        <p:txBody>
          <a:bodyPr wrap="square">
            <a:spAutoFit/>
          </a:bodyPr>
          <a:lstStyle/>
          <a:p>
            <a:pPr algn="ctr" eaLnBrk="1" hangingPunct="1">
              <a:defRPr/>
            </a:pPr>
            <a:r>
              <a:rPr lang="it-IT" sz="3200" b="1" dirty="0">
                <a:latin typeface="+mn-lt"/>
              </a:rPr>
              <a:t>Key Performance </a:t>
            </a:r>
            <a:r>
              <a:rPr lang="it-IT" sz="3200" b="1" dirty="0" err="1">
                <a:latin typeface="+mn-lt"/>
              </a:rPr>
              <a:t>Indicators</a:t>
            </a:r>
            <a:endParaRPr lang="it-IT" sz="3200" b="1" dirty="0">
              <a:latin typeface="+mn-lt"/>
            </a:endParaRPr>
          </a:p>
          <a:p>
            <a:pPr eaLnBrk="1" hangingPunct="1">
              <a:defRPr/>
            </a:pPr>
            <a:r>
              <a:rPr lang="it-IT" sz="3200" dirty="0">
                <a:latin typeface="+mn-lt"/>
              </a:rPr>
              <a:t>  </a:t>
            </a:r>
          </a:p>
          <a:p>
            <a:pPr eaLnBrk="1" hangingPunct="1">
              <a:defRPr/>
            </a:pPr>
            <a:r>
              <a:rPr lang="it-IT" sz="2800" b="0" dirty="0">
                <a:latin typeface="+mn-lt"/>
              </a:rPr>
              <a:t>tempi di consegna </a:t>
            </a:r>
            <a:r>
              <a:rPr lang="it-IT" sz="2800" b="0" dirty="0">
                <a:solidFill>
                  <a:srgbClr val="002060"/>
                </a:solidFill>
                <a:latin typeface="+mn-lt"/>
              </a:rPr>
              <a:t>(</a:t>
            </a:r>
            <a:r>
              <a:rPr lang="it-IT" sz="2800" b="0" dirty="0">
                <a:latin typeface="+mn-lt"/>
              </a:rPr>
              <a:t>capacità, troppa o poca estremi che potrebbero essere forieri di problemi;  flessibilità, cosa succede nei momenti di crisi ? Disponibilità a turni, lavoro nel weekend…), quantità, rese, sfridi, reclami…</a:t>
            </a:r>
          </a:p>
        </p:txBody>
      </p:sp>
    </p:spTree>
    <p:extLst>
      <p:ext uri="{BB962C8B-B14F-4D97-AF65-F5344CB8AC3E}">
        <p14:creationId xmlns:p14="http://schemas.microsoft.com/office/powerpoint/2010/main" val="190470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B684B604-4EAD-A154-5C7D-B8B35047A9FC}"/>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3B2C04C0-AAAB-E788-9C3B-710C7029C1CB}"/>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72BC8FD0-8F70-9215-FDC4-36BD56C06073}"/>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PUNTI CHIAVE PER IL SUCCESSO</a:t>
              </a:r>
            </a:p>
          </p:txBody>
        </p:sp>
      </p:grpSp>
      <p:sp>
        <p:nvSpPr>
          <p:cNvPr id="5" name="Rettangolo 4">
            <a:extLst>
              <a:ext uri="{FF2B5EF4-FFF2-40B4-BE49-F238E27FC236}">
                <a16:creationId xmlns:a16="http://schemas.microsoft.com/office/drawing/2014/main" id="{5BE982B7-BD71-5FA8-C2ED-7FB3EE1458B3}"/>
              </a:ext>
            </a:extLst>
          </p:cNvPr>
          <p:cNvSpPr/>
          <p:nvPr/>
        </p:nvSpPr>
        <p:spPr>
          <a:xfrm>
            <a:off x="1353084" y="1017021"/>
            <a:ext cx="9485831" cy="3970318"/>
          </a:xfrm>
          <a:prstGeom prst="rect">
            <a:avLst/>
          </a:prstGeom>
        </p:spPr>
        <p:txBody>
          <a:bodyPr wrap="square">
            <a:spAutoFit/>
          </a:bodyPr>
          <a:lstStyle/>
          <a:p>
            <a:pPr algn="ctr" eaLnBrk="1" hangingPunct="1">
              <a:defRPr/>
            </a:pPr>
            <a:r>
              <a:rPr lang="it-IT" sz="3200" b="1" dirty="0" err="1">
                <a:latin typeface="+mn-lt"/>
              </a:rPr>
              <a:t>Change</a:t>
            </a:r>
            <a:r>
              <a:rPr lang="it-IT" sz="3200" b="1" dirty="0">
                <a:latin typeface="+mn-lt"/>
              </a:rPr>
              <a:t> </a:t>
            </a:r>
            <a:r>
              <a:rPr lang="it-IT" sz="3200" b="1" dirty="0" err="1">
                <a:latin typeface="+mn-lt"/>
              </a:rPr>
              <a:t>Control</a:t>
            </a:r>
            <a:endParaRPr lang="it-IT" sz="3200" b="1" dirty="0">
              <a:latin typeface="+mn-lt"/>
            </a:endParaRPr>
          </a:p>
          <a:p>
            <a:pPr eaLnBrk="1" hangingPunct="1">
              <a:defRPr/>
            </a:pPr>
            <a:endParaRPr lang="it-IT" sz="2400" dirty="0">
              <a:latin typeface="+mn-lt"/>
            </a:endParaRPr>
          </a:p>
          <a:p>
            <a:pPr eaLnBrk="1" hangingPunct="1">
              <a:defRPr/>
            </a:pPr>
            <a:r>
              <a:rPr lang="it-IT" sz="2800" b="0" dirty="0">
                <a:latin typeface="+mn-lt"/>
              </a:rPr>
              <a:t>gestione di ogni cambiamento che impatti sul processo, dalle modifiche di processo vere e proprie alle modifiche apportate agli impianti, all’inserimento di nuovi prodotti, alle variazioni dei materiali impiegati, </a:t>
            </a:r>
            <a:r>
              <a:rPr lang="it-IT" sz="2800" b="0" dirty="0" err="1">
                <a:latin typeface="+mn-lt"/>
              </a:rPr>
              <a:t>etc</a:t>
            </a:r>
            <a:r>
              <a:rPr lang="it-IT" sz="2800" b="0" dirty="0">
                <a:latin typeface="+mn-lt"/>
              </a:rPr>
              <a:t>..</a:t>
            </a:r>
          </a:p>
          <a:p>
            <a:pPr eaLnBrk="1" hangingPunct="1">
              <a:defRPr/>
            </a:pPr>
            <a:r>
              <a:rPr lang="it-IT" sz="2800" b="0" dirty="0">
                <a:latin typeface="+mn-lt"/>
              </a:rPr>
              <a:t>(In concreto, il grande rischio è di produrre un medicinale non perfettamente aderente alla normativa, ma anche quello di produrre ciò che semplicemente non è atteso !)</a:t>
            </a:r>
          </a:p>
        </p:txBody>
      </p:sp>
    </p:spTree>
    <p:extLst>
      <p:ext uri="{BB962C8B-B14F-4D97-AF65-F5344CB8AC3E}">
        <p14:creationId xmlns:p14="http://schemas.microsoft.com/office/powerpoint/2010/main" val="89627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66D10AB9-6F78-6511-7F4E-06FC874F9AA1}"/>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D9F052AE-2BDB-CF58-6ABF-CB6C21B0D611}"/>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6DFB1A88-4F92-D92C-55F9-2A58CC6BEB24}"/>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PUNTI CHIAVE PER IL SUCCESSO</a:t>
              </a:r>
            </a:p>
          </p:txBody>
        </p:sp>
      </p:grpSp>
      <p:sp>
        <p:nvSpPr>
          <p:cNvPr id="5" name="Rettangolo 4">
            <a:extLst>
              <a:ext uri="{FF2B5EF4-FFF2-40B4-BE49-F238E27FC236}">
                <a16:creationId xmlns:a16="http://schemas.microsoft.com/office/drawing/2014/main" id="{CA01395B-61B3-B8EA-F9F2-B8AF956B16AD}"/>
              </a:ext>
            </a:extLst>
          </p:cNvPr>
          <p:cNvSpPr/>
          <p:nvPr/>
        </p:nvSpPr>
        <p:spPr>
          <a:xfrm>
            <a:off x="1559354" y="1514897"/>
            <a:ext cx="9073291" cy="2800767"/>
          </a:xfrm>
          <a:prstGeom prst="rect">
            <a:avLst/>
          </a:prstGeom>
        </p:spPr>
        <p:txBody>
          <a:bodyPr wrap="square">
            <a:spAutoFit/>
          </a:bodyPr>
          <a:lstStyle/>
          <a:p>
            <a:pPr algn="ctr" eaLnBrk="1" hangingPunct="1">
              <a:defRPr/>
            </a:pPr>
            <a:r>
              <a:rPr lang="it-IT" sz="3200" b="1" dirty="0" err="1">
                <a:latin typeface="+mn-lt"/>
              </a:rPr>
              <a:t>Audit</a:t>
            </a:r>
            <a:r>
              <a:rPr lang="it-IT" sz="3200" b="1" dirty="0">
                <a:latin typeface="+mn-lt"/>
              </a:rPr>
              <a:t> periodici </a:t>
            </a:r>
            <a:endParaRPr lang="it-IT" sz="3200" b="1" i="1" dirty="0">
              <a:latin typeface="+mn-lt"/>
            </a:endParaRPr>
          </a:p>
          <a:p>
            <a:pPr eaLnBrk="1" hangingPunct="1">
              <a:defRPr/>
            </a:pPr>
            <a:r>
              <a:rPr lang="it-IT" sz="3200" i="1" dirty="0">
                <a:latin typeface="+mn-lt"/>
              </a:rPr>
              <a:t> </a:t>
            </a:r>
          </a:p>
          <a:p>
            <a:pPr eaLnBrk="1" hangingPunct="1">
              <a:defRPr/>
            </a:pPr>
            <a:r>
              <a:rPr lang="it-IT" sz="2800" b="0" dirty="0">
                <a:latin typeface="+mn-lt"/>
              </a:rPr>
              <a:t>mantenimento del sistema di qualità, follow-up (mantenere uno stretto e costante contatto tra Committente e Fornitore permetterà anche un aggiornamento reciproco sulle opportunità di miglioramento delle performance)</a:t>
            </a:r>
          </a:p>
        </p:txBody>
      </p:sp>
    </p:spTree>
    <p:extLst>
      <p:ext uri="{BB962C8B-B14F-4D97-AF65-F5344CB8AC3E}">
        <p14:creationId xmlns:p14="http://schemas.microsoft.com/office/powerpoint/2010/main" val="6957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FFE627B7-C83F-1A8B-A3B7-543454BA222F}"/>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5FCE8976-02EF-83F2-7222-E273ABA8EA9B}"/>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ABB6412D-CA7E-CDF3-8169-FBA335994EEB}"/>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PUNTI CHIAVE PER IL SUCCESSO</a:t>
              </a:r>
            </a:p>
          </p:txBody>
        </p:sp>
      </p:grpSp>
      <p:sp>
        <p:nvSpPr>
          <p:cNvPr id="5" name="Rettangolo 4">
            <a:extLst>
              <a:ext uri="{FF2B5EF4-FFF2-40B4-BE49-F238E27FC236}">
                <a16:creationId xmlns:a16="http://schemas.microsoft.com/office/drawing/2014/main" id="{16722571-1FCB-73B3-6A40-0C80AA3547A8}"/>
              </a:ext>
            </a:extLst>
          </p:cNvPr>
          <p:cNvSpPr/>
          <p:nvPr/>
        </p:nvSpPr>
        <p:spPr>
          <a:xfrm>
            <a:off x="1226359" y="1561550"/>
            <a:ext cx="9413291" cy="2246769"/>
          </a:xfrm>
          <a:prstGeom prst="rect">
            <a:avLst/>
          </a:prstGeom>
        </p:spPr>
        <p:txBody>
          <a:bodyPr wrap="square">
            <a:spAutoFit/>
          </a:bodyPr>
          <a:lstStyle/>
          <a:p>
            <a:pPr algn="ctr" eaLnBrk="1" hangingPunct="1">
              <a:defRPr/>
            </a:pPr>
            <a:r>
              <a:rPr lang="it-IT" sz="2800" b="1" dirty="0" err="1">
                <a:latin typeface="+mn-lt"/>
              </a:rPr>
              <a:t>Annual</a:t>
            </a:r>
            <a:r>
              <a:rPr lang="it-IT" sz="2800" b="1" dirty="0">
                <a:latin typeface="+mn-lt"/>
              </a:rPr>
              <a:t> Report </a:t>
            </a:r>
            <a:r>
              <a:rPr lang="it-IT" sz="2800" b="1" dirty="0" err="1">
                <a:latin typeface="+mn-lt"/>
              </a:rPr>
              <a:t>Review</a:t>
            </a:r>
            <a:endParaRPr lang="it-IT" sz="2800" b="1" dirty="0">
              <a:latin typeface="+mn-lt"/>
            </a:endParaRPr>
          </a:p>
          <a:p>
            <a:pPr eaLnBrk="1" hangingPunct="1">
              <a:defRPr/>
            </a:pPr>
            <a:endParaRPr lang="it-IT" sz="2800" dirty="0">
              <a:latin typeface="+mn-lt"/>
            </a:endParaRPr>
          </a:p>
          <a:p>
            <a:pPr eaLnBrk="1" hangingPunct="1">
              <a:defRPr/>
            </a:pPr>
            <a:r>
              <a:rPr lang="it-IT" sz="2800" b="0" dirty="0">
                <a:latin typeface="+mn-lt"/>
              </a:rPr>
              <a:t>sia di sistemi/impianti che di prodotto/processo (unitamente ai KPI permette di monitorare la qualità della perfomance e prevenire problemi che potrebbero manifestarsi</a:t>
            </a:r>
            <a:r>
              <a:rPr lang="it-IT" sz="2800" dirty="0">
                <a:latin typeface="+mn-lt"/>
              </a:rPr>
              <a:t>)</a:t>
            </a:r>
            <a:endParaRPr lang="it-IT" sz="2800" b="0" dirty="0">
              <a:latin typeface="+mn-lt"/>
            </a:endParaRPr>
          </a:p>
        </p:txBody>
      </p:sp>
    </p:spTree>
    <p:extLst>
      <p:ext uri="{BB962C8B-B14F-4D97-AF65-F5344CB8AC3E}">
        <p14:creationId xmlns:p14="http://schemas.microsoft.com/office/powerpoint/2010/main" val="411696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5">
                                            <p:txEl>
                                              <p:pRg st="0" end="0"/>
                                            </p:txEl>
                                          </p:spTgt>
                                        </p:tgtEl>
                                        <p:attrNameLst>
                                          <p:attrName>ppt_x</p:attrName>
                                        </p:attrNameLst>
                                      </p:cBhvr>
                                    </p:anim>
                                    <p:anim from="0" to="-1.0" calcmode="lin" valueType="num">
                                      <p:cBhvr>
                                        <p:cTn id="8" dur="200" decel="50000" autoRev="1" fill="hold">
                                          <p:stCondLst>
                                            <p:cond delay="600"/>
                                          </p:stCondLst>
                                        </p:cTn>
                                        <p:tgtEl>
                                          <p:spTgt spid="5">
                                            <p:txEl>
                                              <p:pRg st="0" end="0"/>
                                            </p:txEl>
                                          </p:spTgt>
                                        </p:tgtEl>
                                        <p:attrNameLst>
                                          <p:attrName>xshear</p:attrName>
                                        </p:attrNameLst>
                                      </p:cBhvr>
                                    </p:anim>
                                    <p:animScale>
                                      <p:cBhvr>
                                        <p:cTn id="9" dur="200" decel="100000" autoRev="1" fill="hold">
                                          <p:stCondLst>
                                            <p:cond delay="600"/>
                                          </p:stCondLst>
                                        </p:cTn>
                                        <p:tgtEl>
                                          <p:spTgt spid="5">
                                            <p:txEl>
                                              <p:pRg st="0" end="0"/>
                                            </p:txEl>
                                          </p:spTgt>
                                        </p:tgtEl>
                                      </p:cBhvr>
                                      <p:from x="100000" y="100000"/>
                                      <p:to x="80000" y="100000"/>
                                    </p:animScale>
                                    <p:anim by="(#ppt_h/3+#ppt_w*0.1)" calcmode="lin" valueType="num">
                                      <p:cBhvr additive="sum">
                                        <p:cTn id="10" dur="200" decel="100000" autoRev="1" fill="hold">
                                          <p:stCondLst>
                                            <p:cond delay="600"/>
                                          </p:stCondLst>
                                        </p:cTn>
                                        <p:tgtEl>
                                          <p:spTgt spid="5">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7" presetClass="entr" presetSubtype="0" fill="hold" nodeType="clickEffect">
                                  <p:stCondLst>
                                    <p:cond delay="0"/>
                                  </p:stCondLst>
                                  <p:iterate type="lt">
                                    <p:tmPct val="50000"/>
                                  </p:iterate>
                                  <p:childTnLst>
                                    <p:set>
                                      <p:cBhvr>
                                        <p:cTn id="14"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15"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17" dur="80"/>
                                        <p:tgtEl>
                                          <p:spTgt spid="5">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8A02183F-80D1-1500-2CFC-C8B81983A8E8}"/>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BF0B1220-35A6-1360-9A45-C8669E592232}"/>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EF3204B2-C229-E358-F05E-A171EBD4A7A3}"/>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TRAPPOLE DA EVITARE</a:t>
              </a:r>
            </a:p>
          </p:txBody>
        </p:sp>
      </p:grpSp>
      <p:sp>
        <p:nvSpPr>
          <p:cNvPr id="5" name="Rettangolo 4">
            <a:extLst>
              <a:ext uri="{FF2B5EF4-FFF2-40B4-BE49-F238E27FC236}">
                <a16:creationId xmlns:a16="http://schemas.microsoft.com/office/drawing/2014/main" id="{A801DF04-5EDA-574B-A0F4-3F0064FA8C10}"/>
              </a:ext>
            </a:extLst>
          </p:cNvPr>
          <p:cNvSpPr/>
          <p:nvPr/>
        </p:nvSpPr>
        <p:spPr>
          <a:xfrm>
            <a:off x="685832" y="1059607"/>
            <a:ext cx="10986764" cy="3970318"/>
          </a:xfrm>
          <a:prstGeom prst="rect">
            <a:avLst/>
          </a:prstGeom>
        </p:spPr>
        <p:txBody>
          <a:bodyPr wrap="square">
            <a:spAutoFit/>
          </a:bodyPr>
          <a:lstStyle/>
          <a:p>
            <a:pPr marL="457200" indent="-457200" eaLnBrk="1" hangingPunct="1">
              <a:buFont typeface="Arial" panose="020B0604020202020204" pitchFamily="34" charset="0"/>
              <a:buChar char="•"/>
              <a:defRPr/>
            </a:pPr>
            <a:r>
              <a:rPr lang="it-IT" sz="2800" dirty="0">
                <a:latin typeface="+mn-lt"/>
              </a:rPr>
              <a:t>Legali di entrambe le parti inflessibili</a:t>
            </a:r>
          </a:p>
          <a:p>
            <a:pPr eaLnBrk="1" hangingPunct="1">
              <a:defRPr/>
            </a:pPr>
            <a:endParaRPr lang="it-IT" sz="2800" dirty="0">
              <a:latin typeface="+mn-lt"/>
            </a:endParaRPr>
          </a:p>
          <a:p>
            <a:pPr marL="457200" indent="-457200" eaLnBrk="1" hangingPunct="1">
              <a:buFont typeface="Arial" panose="020B0604020202020204" pitchFamily="34" charset="0"/>
              <a:buChar char="•"/>
              <a:defRPr/>
            </a:pPr>
            <a:r>
              <a:rPr lang="it-IT" sz="2800" dirty="0">
                <a:latin typeface="+mn-lt"/>
              </a:rPr>
              <a:t>Silenzio</a:t>
            </a:r>
          </a:p>
          <a:p>
            <a:pPr eaLnBrk="1" hangingPunct="1">
              <a:defRPr/>
            </a:pPr>
            <a:endParaRPr lang="it-IT" sz="2800" dirty="0">
              <a:latin typeface="+mn-lt"/>
            </a:endParaRPr>
          </a:p>
          <a:p>
            <a:pPr marL="457200" indent="-457200" eaLnBrk="1" hangingPunct="1">
              <a:buFont typeface="Arial" panose="020B0604020202020204" pitchFamily="34" charset="0"/>
              <a:buChar char="•"/>
              <a:defRPr/>
            </a:pPr>
            <a:r>
              <a:rPr lang="it-IT" sz="2800" dirty="0">
                <a:latin typeface="+mn-lt"/>
              </a:rPr>
              <a:t>Obiettivi non esplicitamente dichiarati e concordati (raggiungibili ?)</a:t>
            </a:r>
          </a:p>
          <a:p>
            <a:pPr eaLnBrk="1" hangingPunct="1">
              <a:defRPr/>
            </a:pPr>
            <a:endParaRPr lang="it-IT" sz="2800" dirty="0">
              <a:latin typeface="+mn-lt"/>
            </a:endParaRPr>
          </a:p>
          <a:p>
            <a:pPr marL="457200" indent="-457200" eaLnBrk="1" hangingPunct="1">
              <a:buFont typeface="Arial" panose="020B0604020202020204" pitchFamily="34" charset="0"/>
              <a:buChar char="•"/>
              <a:defRPr/>
            </a:pPr>
            <a:r>
              <a:rPr lang="it-IT" sz="2800" dirty="0">
                <a:latin typeface="+mn-lt"/>
              </a:rPr>
              <a:t>Obiettivi non definiti (valore e tempo) </a:t>
            </a:r>
          </a:p>
          <a:p>
            <a:pPr eaLnBrk="1" hangingPunct="1">
              <a:defRPr/>
            </a:pPr>
            <a:endParaRPr lang="it-IT" sz="2800" dirty="0">
              <a:latin typeface="+mn-lt"/>
            </a:endParaRPr>
          </a:p>
          <a:p>
            <a:pPr marL="457200" indent="-457200" eaLnBrk="1" hangingPunct="1">
              <a:buFont typeface="Arial" panose="020B0604020202020204" pitchFamily="34" charset="0"/>
              <a:buChar char="•"/>
              <a:defRPr/>
            </a:pPr>
            <a:r>
              <a:rPr lang="it-IT" sz="2800" dirty="0">
                <a:latin typeface="+mn-lt"/>
              </a:rPr>
              <a:t>Problemi relativi ai pagamenti</a:t>
            </a:r>
            <a:endParaRPr lang="it-IT" sz="2800" b="0" i="1" dirty="0">
              <a:latin typeface="+mn-lt"/>
            </a:endParaRPr>
          </a:p>
        </p:txBody>
      </p:sp>
    </p:spTree>
    <p:extLst>
      <p:ext uri="{BB962C8B-B14F-4D97-AF65-F5344CB8AC3E}">
        <p14:creationId xmlns:p14="http://schemas.microsoft.com/office/powerpoint/2010/main" val="150743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wipe(down)">
                                      <p:cBhvr>
                                        <p:cTn id="25" dur="580">
                                          <p:stCondLst>
                                            <p:cond delay="0"/>
                                          </p:stCondLst>
                                        </p:cTn>
                                        <p:tgtEl>
                                          <p:spTgt spid="5">
                                            <p:txEl>
                                              <p:pRg st="2" end="2"/>
                                            </p:txEl>
                                          </p:spTgt>
                                        </p:tgtEl>
                                      </p:cBhvr>
                                    </p:animEffect>
                                    <p:anim calcmode="lin" valueType="num">
                                      <p:cBhvr>
                                        <p:cTn id="26" dur="1822" tmFilter="0,0; 0.14,0.36; 0.43,0.73; 0.71,0.91; 1.0,1.0">
                                          <p:stCondLst>
                                            <p:cond delay="0"/>
                                          </p:stCondLst>
                                        </p:cTn>
                                        <p:tgtEl>
                                          <p:spTgt spid="5">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xEl>
                                              <p:pRg st="2" end="2"/>
                                            </p:txEl>
                                          </p:spTgt>
                                        </p:tgtEl>
                                      </p:cBhvr>
                                      <p:to x="100000" y="60000"/>
                                    </p:animScale>
                                    <p:animScale>
                                      <p:cBhvr>
                                        <p:cTn id="32" dur="166" decel="50000">
                                          <p:stCondLst>
                                            <p:cond delay="676"/>
                                          </p:stCondLst>
                                        </p:cTn>
                                        <p:tgtEl>
                                          <p:spTgt spid="5">
                                            <p:txEl>
                                              <p:pRg st="2" end="2"/>
                                            </p:txEl>
                                          </p:spTgt>
                                        </p:tgtEl>
                                      </p:cBhvr>
                                      <p:to x="100000" y="100000"/>
                                    </p:animScale>
                                    <p:animScale>
                                      <p:cBhvr>
                                        <p:cTn id="33" dur="26">
                                          <p:stCondLst>
                                            <p:cond delay="1312"/>
                                          </p:stCondLst>
                                        </p:cTn>
                                        <p:tgtEl>
                                          <p:spTgt spid="5">
                                            <p:txEl>
                                              <p:pRg st="2" end="2"/>
                                            </p:txEl>
                                          </p:spTgt>
                                        </p:tgtEl>
                                      </p:cBhvr>
                                      <p:to x="100000" y="80000"/>
                                    </p:animScale>
                                    <p:animScale>
                                      <p:cBhvr>
                                        <p:cTn id="34" dur="166" decel="50000">
                                          <p:stCondLst>
                                            <p:cond delay="1338"/>
                                          </p:stCondLst>
                                        </p:cTn>
                                        <p:tgtEl>
                                          <p:spTgt spid="5">
                                            <p:txEl>
                                              <p:pRg st="2" end="2"/>
                                            </p:txEl>
                                          </p:spTgt>
                                        </p:tgtEl>
                                      </p:cBhvr>
                                      <p:to x="100000" y="100000"/>
                                    </p:animScale>
                                    <p:animScale>
                                      <p:cBhvr>
                                        <p:cTn id="35" dur="26">
                                          <p:stCondLst>
                                            <p:cond delay="1642"/>
                                          </p:stCondLst>
                                        </p:cTn>
                                        <p:tgtEl>
                                          <p:spTgt spid="5">
                                            <p:txEl>
                                              <p:pRg st="2" end="2"/>
                                            </p:txEl>
                                          </p:spTgt>
                                        </p:tgtEl>
                                      </p:cBhvr>
                                      <p:to x="100000" y="90000"/>
                                    </p:animScale>
                                    <p:animScale>
                                      <p:cBhvr>
                                        <p:cTn id="36" dur="166" decel="50000">
                                          <p:stCondLst>
                                            <p:cond delay="1668"/>
                                          </p:stCondLst>
                                        </p:cTn>
                                        <p:tgtEl>
                                          <p:spTgt spid="5">
                                            <p:txEl>
                                              <p:pRg st="2" end="2"/>
                                            </p:txEl>
                                          </p:spTgt>
                                        </p:tgtEl>
                                      </p:cBhvr>
                                      <p:to x="100000" y="100000"/>
                                    </p:animScale>
                                    <p:animScale>
                                      <p:cBhvr>
                                        <p:cTn id="37" dur="26">
                                          <p:stCondLst>
                                            <p:cond delay="1808"/>
                                          </p:stCondLst>
                                        </p:cTn>
                                        <p:tgtEl>
                                          <p:spTgt spid="5">
                                            <p:txEl>
                                              <p:pRg st="2" end="2"/>
                                            </p:txEl>
                                          </p:spTgt>
                                        </p:tgtEl>
                                      </p:cBhvr>
                                      <p:to x="100000" y="95000"/>
                                    </p:animScale>
                                    <p:animScale>
                                      <p:cBhvr>
                                        <p:cTn id="38" dur="166" decel="50000">
                                          <p:stCondLst>
                                            <p:cond delay="1834"/>
                                          </p:stCondLst>
                                        </p:cTn>
                                        <p:tgtEl>
                                          <p:spTgt spid="5">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5">
                                            <p:txEl>
                                              <p:pRg st="4" end="4"/>
                                            </p:txEl>
                                          </p:spTgt>
                                        </p:tgtEl>
                                        <p:attrNameLst>
                                          <p:attrName>style.visibility</p:attrName>
                                        </p:attrNameLst>
                                      </p:cBhvr>
                                      <p:to>
                                        <p:strVal val="visible"/>
                                      </p:to>
                                    </p:set>
                                    <p:animEffect transition="in" filter="wipe(down)">
                                      <p:cBhvr>
                                        <p:cTn id="43" dur="580">
                                          <p:stCondLst>
                                            <p:cond delay="0"/>
                                          </p:stCondLst>
                                        </p:cTn>
                                        <p:tgtEl>
                                          <p:spTgt spid="5">
                                            <p:txEl>
                                              <p:pRg st="4" end="4"/>
                                            </p:txEl>
                                          </p:spTgt>
                                        </p:tgtEl>
                                      </p:cBhvr>
                                    </p:animEffect>
                                    <p:anim calcmode="lin" valueType="num">
                                      <p:cBhvr>
                                        <p:cTn id="44" dur="1822" tmFilter="0,0; 0.14,0.36; 0.43,0.73; 0.71,0.91; 1.0,1.0">
                                          <p:stCondLst>
                                            <p:cond delay="0"/>
                                          </p:stCondLst>
                                        </p:cTn>
                                        <p:tgtEl>
                                          <p:spTgt spid="5">
                                            <p:txEl>
                                              <p:pRg st="4" end="4"/>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5">
                                            <p:txEl>
                                              <p:pRg st="4" end="4"/>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5">
                                            <p:txEl>
                                              <p:pRg st="4" end="4"/>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5">
                                            <p:txEl>
                                              <p:pRg st="4" end="4"/>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5">
                                            <p:txEl>
                                              <p:pRg st="4" end="4"/>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5">
                                            <p:txEl>
                                              <p:pRg st="4" end="4"/>
                                            </p:txEl>
                                          </p:spTgt>
                                        </p:tgtEl>
                                      </p:cBhvr>
                                      <p:to x="100000" y="60000"/>
                                    </p:animScale>
                                    <p:animScale>
                                      <p:cBhvr>
                                        <p:cTn id="50" dur="166" decel="50000">
                                          <p:stCondLst>
                                            <p:cond delay="676"/>
                                          </p:stCondLst>
                                        </p:cTn>
                                        <p:tgtEl>
                                          <p:spTgt spid="5">
                                            <p:txEl>
                                              <p:pRg st="4" end="4"/>
                                            </p:txEl>
                                          </p:spTgt>
                                        </p:tgtEl>
                                      </p:cBhvr>
                                      <p:to x="100000" y="100000"/>
                                    </p:animScale>
                                    <p:animScale>
                                      <p:cBhvr>
                                        <p:cTn id="51" dur="26">
                                          <p:stCondLst>
                                            <p:cond delay="1312"/>
                                          </p:stCondLst>
                                        </p:cTn>
                                        <p:tgtEl>
                                          <p:spTgt spid="5">
                                            <p:txEl>
                                              <p:pRg st="4" end="4"/>
                                            </p:txEl>
                                          </p:spTgt>
                                        </p:tgtEl>
                                      </p:cBhvr>
                                      <p:to x="100000" y="80000"/>
                                    </p:animScale>
                                    <p:animScale>
                                      <p:cBhvr>
                                        <p:cTn id="52" dur="166" decel="50000">
                                          <p:stCondLst>
                                            <p:cond delay="1338"/>
                                          </p:stCondLst>
                                        </p:cTn>
                                        <p:tgtEl>
                                          <p:spTgt spid="5">
                                            <p:txEl>
                                              <p:pRg st="4" end="4"/>
                                            </p:txEl>
                                          </p:spTgt>
                                        </p:tgtEl>
                                      </p:cBhvr>
                                      <p:to x="100000" y="100000"/>
                                    </p:animScale>
                                    <p:animScale>
                                      <p:cBhvr>
                                        <p:cTn id="53" dur="26">
                                          <p:stCondLst>
                                            <p:cond delay="1642"/>
                                          </p:stCondLst>
                                        </p:cTn>
                                        <p:tgtEl>
                                          <p:spTgt spid="5">
                                            <p:txEl>
                                              <p:pRg st="4" end="4"/>
                                            </p:txEl>
                                          </p:spTgt>
                                        </p:tgtEl>
                                      </p:cBhvr>
                                      <p:to x="100000" y="90000"/>
                                    </p:animScale>
                                    <p:animScale>
                                      <p:cBhvr>
                                        <p:cTn id="54" dur="166" decel="50000">
                                          <p:stCondLst>
                                            <p:cond delay="1668"/>
                                          </p:stCondLst>
                                        </p:cTn>
                                        <p:tgtEl>
                                          <p:spTgt spid="5">
                                            <p:txEl>
                                              <p:pRg st="4" end="4"/>
                                            </p:txEl>
                                          </p:spTgt>
                                        </p:tgtEl>
                                      </p:cBhvr>
                                      <p:to x="100000" y="100000"/>
                                    </p:animScale>
                                    <p:animScale>
                                      <p:cBhvr>
                                        <p:cTn id="55" dur="26">
                                          <p:stCondLst>
                                            <p:cond delay="1808"/>
                                          </p:stCondLst>
                                        </p:cTn>
                                        <p:tgtEl>
                                          <p:spTgt spid="5">
                                            <p:txEl>
                                              <p:pRg st="4" end="4"/>
                                            </p:txEl>
                                          </p:spTgt>
                                        </p:tgtEl>
                                      </p:cBhvr>
                                      <p:to x="100000" y="95000"/>
                                    </p:animScale>
                                    <p:animScale>
                                      <p:cBhvr>
                                        <p:cTn id="56" dur="166" decel="50000">
                                          <p:stCondLst>
                                            <p:cond delay="1834"/>
                                          </p:stCondLst>
                                        </p:cTn>
                                        <p:tgtEl>
                                          <p:spTgt spid="5">
                                            <p:txEl>
                                              <p:pRg st="4" end="4"/>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5">
                                            <p:txEl>
                                              <p:pRg st="6" end="6"/>
                                            </p:txEl>
                                          </p:spTgt>
                                        </p:tgtEl>
                                        <p:attrNameLst>
                                          <p:attrName>style.visibility</p:attrName>
                                        </p:attrNameLst>
                                      </p:cBhvr>
                                      <p:to>
                                        <p:strVal val="visible"/>
                                      </p:to>
                                    </p:set>
                                    <p:animEffect transition="in" filter="wipe(down)">
                                      <p:cBhvr>
                                        <p:cTn id="61" dur="580">
                                          <p:stCondLst>
                                            <p:cond delay="0"/>
                                          </p:stCondLst>
                                        </p:cTn>
                                        <p:tgtEl>
                                          <p:spTgt spid="5">
                                            <p:txEl>
                                              <p:pRg st="6" end="6"/>
                                            </p:txEl>
                                          </p:spTgt>
                                        </p:tgtEl>
                                      </p:cBhvr>
                                    </p:animEffect>
                                    <p:anim calcmode="lin" valueType="num">
                                      <p:cBhvr>
                                        <p:cTn id="62" dur="1822" tmFilter="0,0; 0.14,0.36; 0.43,0.73; 0.71,0.91; 1.0,1.0">
                                          <p:stCondLst>
                                            <p:cond delay="0"/>
                                          </p:stCondLst>
                                        </p:cTn>
                                        <p:tgtEl>
                                          <p:spTgt spid="5">
                                            <p:txEl>
                                              <p:pRg st="6" end="6"/>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5">
                                            <p:txEl>
                                              <p:pRg st="6" end="6"/>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5">
                                            <p:txEl>
                                              <p:pRg st="6" end="6"/>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5">
                                            <p:txEl>
                                              <p:pRg st="6" end="6"/>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5">
                                            <p:txEl>
                                              <p:pRg st="6" end="6"/>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5">
                                            <p:txEl>
                                              <p:pRg st="6" end="6"/>
                                            </p:txEl>
                                          </p:spTgt>
                                        </p:tgtEl>
                                      </p:cBhvr>
                                      <p:to x="100000" y="60000"/>
                                    </p:animScale>
                                    <p:animScale>
                                      <p:cBhvr>
                                        <p:cTn id="68" dur="166" decel="50000">
                                          <p:stCondLst>
                                            <p:cond delay="676"/>
                                          </p:stCondLst>
                                        </p:cTn>
                                        <p:tgtEl>
                                          <p:spTgt spid="5">
                                            <p:txEl>
                                              <p:pRg st="6" end="6"/>
                                            </p:txEl>
                                          </p:spTgt>
                                        </p:tgtEl>
                                      </p:cBhvr>
                                      <p:to x="100000" y="100000"/>
                                    </p:animScale>
                                    <p:animScale>
                                      <p:cBhvr>
                                        <p:cTn id="69" dur="26">
                                          <p:stCondLst>
                                            <p:cond delay="1312"/>
                                          </p:stCondLst>
                                        </p:cTn>
                                        <p:tgtEl>
                                          <p:spTgt spid="5">
                                            <p:txEl>
                                              <p:pRg st="6" end="6"/>
                                            </p:txEl>
                                          </p:spTgt>
                                        </p:tgtEl>
                                      </p:cBhvr>
                                      <p:to x="100000" y="80000"/>
                                    </p:animScale>
                                    <p:animScale>
                                      <p:cBhvr>
                                        <p:cTn id="70" dur="166" decel="50000">
                                          <p:stCondLst>
                                            <p:cond delay="1338"/>
                                          </p:stCondLst>
                                        </p:cTn>
                                        <p:tgtEl>
                                          <p:spTgt spid="5">
                                            <p:txEl>
                                              <p:pRg st="6" end="6"/>
                                            </p:txEl>
                                          </p:spTgt>
                                        </p:tgtEl>
                                      </p:cBhvr>
                                      <p:to x="100000" y="100000"/>
                                    </p:animScale>
                                    <p:animScale>
                                      <p:cBhvr>
                                        <p:cTn id="71" dur="26">
                                          <p:stCondLst>
                                            <p:cond delay="1642"/>
                                          </p:stCondLst>
                                        </p:cTn>
                                        <p:tgtEl>
                                          <p:spTgt spid="5">
                                            <p:txEl>
                                              <p:pRg st="6" end="6"/>
                                            </p:txEl>
                                          </p:spTgt>
                                        </p:tgtEl>
                                      </p:cBhvr>
                                      <p:to x="100000" y="90000"/>
                                    </p:animScale>
                                    <p:animScale>
                                      <p:cBhvr>
                                        <p:cTn id="72" dur="166" decel="50000">
                                          <p:stCondLst>
                                            <p:cond delay="1668"/>
                                          </p:stCondLst>
                                        </p:cTn>
                                        <p:tgtEl>
                                          <p:spTgt spid="5">
                                            <p:txEl>
                                              <p:pRg st="6" end="6"/>
                                            </p:txEl>
                                          </p:spTgt>
                                        </p:tgtEl>
                                      </p:cBhvr>
                                      <p:to x="100000" y="100000"/>
                                    </p:animScale>
                                    <p:animScale>
                                      <p:cBhvr>
                                        <p:cTn id="73" dur="26">
                                          <p:stCondLst>
                                            <p:cond delay="1808"/>
                                          </p:stCondLst>
                                        </p:cTn>
                                        <p:tgtEl>
                                          <p:spTgt spid="5">
                                            <p:txEl>
                                              <p:pRg st="6" end="6"/>
                                            </p:txEl>
                                          </p:spTgt>
                                        </p:tgtEl>
                                      </p:cBhvr>
                                      <p:to x="100000" y="95000"/>
                                    </p:animScale>
                                    <p:animScale>
                                      <p:cBhvr>
                                        <p:cTn id="74" dur="166" decel="50000">
                                          <p:stCondLst>
                                            <p:cond delay="1834"/>
                                          </p:stCondLst>
                                        </p:cTn>
                                        <p:tgtEl>
                                          <p:spTgt spid="5">
                                            <p:txEl>
                                              <p:pRg st="6" end="6"/>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5">
                                            <p:txEl>
                                              <p:pRg st="8" end="8"/>
                                            </p:txEl>
                                          </p:spTgt>
                                        </p:tgtEl>
                                        <p:attrNameLst>
                                          <p:attrName>style.visibility</p:attrName>
                                        </p:attrNameLst>
                                      </p:cBhvr>
                                      <p:to>
                                        <p:strVal val="visible"/>
                                      </p:to>
                                    </p:set>
                                    <p:animEffect transition="in" filter="wipe(down)">
                                      <p:cBhvr>
                                        <p:cTn id="79" dur="580">
                                          <p:stCondLst>
                                            <p:cond delay="0"/>
                                          </p:stCondLst>
                                        </p:cTn>
                                        <p:tgtEl>
                                          <p:spTgt spid="5">
                                            <p:txEl>
                                              <p:pRg st="8" end="8"/>
                                            </p:txEl>
                                          </p:spTgt>
                                        </p:tgtEl>
                                      </p:cBhvr>
                                    </p:animEffect>
                                    <p:anim calcmode="lin" valueType="num">
                                      <p:cBhvr>
                                        <p:cTn id="80" dur="1822" tmFilter="0,0; 0.14,0.36; 0.43,0.73; 0.71,0.91; 1.0,1.0">
                                          <p:stCondLst>
                                            <p:cond delay="0"/>
                                          </p:stCondLst>
                                        </p:cTn>
                                        <p:tgtEl>
                                          <p:spTgt spid="5">
                                            <p:txEl>
                                              <p:pRg st="8" end="8"/>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5">
                                            <p:txEl>
                                              <p:pRg st="8" end="8"/>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5">
                                            <p:txEl>
                                              <p:pRg st="8" end="8"/>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5">
                                            <p:txEl>
                                              <p:pRg st="8" end="8"/>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5">
                                            <p:txEl>
                                              <p:pRg st="8" end="8"/>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5">
                                            <p:txEl>
                                              <p:pRg st="8" end="8"/>
                                            </p:txEl>
                                          </p:spTgt>
                                        </p:tgtEl>
                                      </p:cBhvr>
                                      <p:to x="100000" y="60000"/>
                                    </p:animScale>
                                    <p:animScale>
                                      <p:cBhvr>
                                        <p:cTn id="86" dur="166" decel="50000">
                                          <p:stCondLst>
                                            <p:cond delay="676"/>
                                          </p:stCondLst>
                                        </p:cTn>
                                        <p:tgtEl>
                                          <p:spTgt spid="5">
                                            <p:txEl>
                                              <p:pRg st="8" end="8"/>
                                            </p:txEl>
                                          </p:spTgt>
                                        </p:tgtEl>
                                      </p:cBhvr>
                                      <p:to x="100000" y="100000"/>
                                    </p:animScale>
                                    <p:animScale>
                                      <p:cBhvr>
                                        <p:cTn id="87" dur="26">
                                          <p:stCondLst>
                                            <p:cond delay="1312"/>
                                          </p:stCondLst>
                                        </p:cTn>
                                        <p:tgtEl>
                                          <p:spTgt spid="5">
                                            <p:txEl>
                                              <p:pRg st="8" end="8"/>
                                            </p:txEl>
                                          </p:spTgt>
                                        </p:tgtEl>
                                      </p:cBhvr>
                                      <p:to x="100000" y="80000"/>
                                    </p:animScale>
                                    <p:animScale>
                                      <p:cBhvr>
                                        <p:cTn id="88" dur="166" decel="50000">
                                          <p:stCondLst>
                                            <p:cond delay="1338"/>
                                          </p:stCondLst>
                                        </p:cTn>
                                        <p:tgtEl>
                                          <p:spTgt spid="5">
                                            <p:txEl>
                                              <p:pRg st="8" end="8"/>
                                            </p:txEl>
                                          </p:spTgt>
                                        </p:tgtEl>
                                      </p:cBhvr>
                                      <p:to x="100000" y="100000"/>
                                    </p:animScale>
                                    <p:animScale>
                                      <p:cBhvr>
                                        <p:cTn id="89" dur="26">
                                          <p:stCondLst>
                                            <p:cond delay="1642"/>
                                          </p:stCondLst>
                                        </p:cTn>
                                        <p:tgtEl>
                                          <p:spTgt spid="5">
                                            <p:txEl>
                                              <p:pRg st="8" end="8"/>
                                            </p:txEl>
                                          </p:spTgt>
                                        </p:tgtEl>
                                      </p:cBhvr>
                                      <p:to x="100000" y="90000"/>
                                    </p:animScale>
                                    <p:animScale>
                                      <p:cBhvr>
                                        <p:cTn id="90" dur="166" decel="50000">
                                          <p:stCondLst>
                                            <p:cond delay="1668"/>
                                          </p:stCondLst>
                                        </p:cTn>
                                        <p:tgtEl>
                                          <p:spTgt spid="5">
                                            <p:txEl>
                                              <p:pRg st="8" end="8"/>
                                            </p:txEl>
                                          </p:spTgt>
                                        </p:tgtEl>
                                      </p:cBhvr>
                                      <p:to x="100000" y="100000"/>
                                    </p:animScale>
                                    <p:animScale>
                                      <p:cBhvr>
                                        <p:cTn id="91" dur="26">
                                          <p:stCondLst>
                                            <p:cond delay="1808"/>
                                          </p:stCondLst>
                                        </p:cTn>
                                        <p:tgtEl>
                                          <p:spTgt spid="5">
                                            <p:txEl>
                                              <p:pRg st="8" end="8"/>
                                            </p:txEl>
                                          </p:spTgt>
                                        </p:tgtEl>
                                      </p:cBhvr>
                                      <p:to x="100000" y="95000"/>
                                    </p:animScale>
                                    <p:animScale>
                                      <p:cBhvr>
                                        <p:cTn id="92" dur="166" decel="50000">
                                          <p:stCondLst>
                                            <p:cond delay="1834"/>
                                          </p:stCondLst>
                                        </p:cTn>
                                        <p:tgtEl>
                                          <p:spTgt spid="5">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C373BCC1-CA30-CFF6-8B8F-1AE0566D0B42}"/>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1EB3110B-CA73-DFE2-CB6A-D89ABE2A3D78}"/>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627AE2E0-90C7-002E-661F-1DE6030101F8}"/>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TRAPPOLE DA EVITARE</a:t>
              </a:r>
            </a:p>
          </p:txBody>
        </p:sp>
      </p:grpSp>
      <p:sp>
        <p:nvSpPr>
          <p:cNvPr id="5" name="Rettangolo 4">
            <a:extLst>
              <a:ext uri="{FF2B5EF4-FFF2-40B4-BE49-F238E27FC236}">
                <a16:creationId xmlns:a16="http://schemas.microsoft.com/office/drawing/2014/main" id="{BCF05216-4771-7EF2-F7EE-DF882B419FA5}"/>
              </a:ext>
            </a:extLst>
          </p:cNvPr>
          <p:cNvSpPr/>
          <p:nvPr/>
        </p:nvSpPr>
        <p:spPr>
          <a:xfrm>
            <a:off x="415244" y="1536765"/>
            <a:ext cx="11571481" cy="3108543"/>
          </a:xfrm>
          <a:prstGeom prst="rect">
            <a:avLst/>
          </a:prstGeom>
        </p:spPr>
        <p:txBody>
          <a:bodyPr wrap="square">
            <a:spAutoFit/>
          </a:bodyPr>
          <a:lstStyle/>
          <a:p>
            <a:pPr marL="457200" indent="-457200" eaLnBrk="1" hangingPunct="1">
              <a:buFont typeface="Arial" panose="020B0604020202020204" pitchFamily="34" charset="0"/>
              <a:buChar char="•"/>
              <a:defRPr/>
            </a:pPr>
            <a:r>
              <a:rPr lang="it-IT" sz="2800" dirty="0">
                <a:latin typeface="+mn-lt"/>
              </a:rPr>
              <a:t>Nessuna decisione o peggio decisioni disastrose</a:t>
            </a:r>
          </a:p>
          <a:p>
            <a:pPr eaLnBrk="1" hangingPunct="1">
              <a:buFontTx/>
              <a:buChar char="-"/>
              <a:defRPr/>
            </a:pPr>
            <a:endParaRPr lang="it-IT" sz="2800" dirty="0">
              <a:latin typeface="+mn-lt"/>
            </a:endParaRPr>
          </a:p>
          <a:p>
            <a:pPr marL="457200" indent="-457200" eaLnBrk="1" hangingPunct="1">
              <a:buFont typeface="Arial" panose="020B0604020202020204" pitchFamily="34" charset="0"/>
              <a:buChar char="•"/>
              <a:defRPr/>
            </a:pPr>
            <a:r>
              <a:rPr lang="it-IT" sz="2800" dirty="0">
                <a:latin typeface="+mn-lt"/>
              </a:rPr>
              <a:t>Mancato coinvolgimento dei Clienti interni</a:t>
            </a:r>
          </a:p>
          <a:p>
            <a:pPr eaLnBrk="1" hangingPunct="1">
              <a:defRPr/>
            </a:pPr>
            <a:endParaRPr lang="it-IT" sz="2800" dirty="0">
              <a:latin typeface="+mn-lt"/>
            </a:endParaRPr>
          </a:p>
          <a:p>
            <a:pPr marL="457200" indent="-457200" eaLnBrk="1" hangingPunct="1">
              <a:buFont typeface="Arial" panose="020B0604020202020204" pitchFamily="34" charset="0"/>
              <a:buChar char="•"/>
              <a:defRPr/>
            </a:pPr>
            <a:r>
              <a:rPr lang="it-IT" sz="2800" dirty="0">
                <a:latin typeface="+mn-lt"/>
              </a:rPr>
              <a:t>Priorità non definite</a:t>
            </a:r>
          </a:p>
          <a:p>
            <a:pPr eaLnBrk="1" hangingPunct="1">
              <a:buFontTx/>
              <a:buChar char="-"/>
              <a:defRPr/>
            </a:pPr>
            <a:endParaRPr lang="it-IT" sz="2800" dirty="0">
              <a:latin typeface="+mn-lt"/>
            </a:endParaRPr>
          </a:p>
          <a:p>
            <a:pPr marL="457200" indent="-457200" eaLnBrk="1" hangingPunct="1">
              <a:buFont typeface="Arial" panose="020B0604020202020204" pitchFamily="34" charset="0"/>
              <a:buChar char="•"/>
              <a:defRPr/>
            </a:pPr>
            <a:r>
              <a:rPr lang="it-IT" sz="2800" dirty="0">
                <a:latin typeface="+mn-lt"/>
              </a:rPr>
              <a:t>Rinuncia al coinvolgimento (il contratto è chiuso e ognuno per la sua strada)</a:t>
            </a:r>
          </a:p>
        </p:txBody>
      </p:sp>
    </p:spTree>
    <p:extLst>
      <p:ext uri="{BB962C8B-B14F-4D97-AF65-F5344CB8AC3E}">
        <p14:creationId xmlns:p14="http://schemas.microsoft.com/office/powerpoint/2010/main" val="3010103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wipe(down)">
                                      <p:cBhvr>
                                        <p:cTn id="25" dur="580">
                                          <p:stCondLst>
                                            <p:cond delay="0"/>
                                          </p:stCondLst>
                                        </p:cTn>
                                        <p:tgtEl>
                                          <p:spTgt spid="5">
                                            <p:txEl>
                                              <p:pRg st="2" end="2"/>
                                            </p:txEl>
                                          </p:spTgt>
                                        </p:tgtEl>
                                      </p:cBhvr>
                                    </p:animEffect>
                                    <p:anim calcmode="lin" valueType="num">
                                      <p:cBhvr>
                                        <p:cTn id="26" dur="1822" tmFilter="0,0; 0.14,0.36; 0.43,0.73; 0.71,0.91; 1.0,1.0">
                                          <p:stCondLst>
                                            <p:cond delay="0"/>
                                          </p:stCondLst>
                                        </p:cTn>
                                        <p:tgtEl>
                                          <p:spTgt spid="5">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xEl>
                                              <p:pRg st="2" end="2"/>
                                            </p:txEl>
                                          </p:spTgt>
                                        </p:tgtEl>
                                      </p:cBhvr>
                                      <p:to x="100000" y="60000"/>
                                    </p:animScale>
                                    <p:animScale>
                                      <p:cBhvr>
                                        <p:cTn id="32" dur="166" decel="50000">
                                          <p:stCondLst>
                                            <p:cond delay="676"/>
                                          </p:stCondLst>
                                        </p:cTn>
                                        <p:tgtEl>
                                          <p:spTgt spid="5">
                                            <p:txEl>
                                              <p:pRg st="2" end="2"/>
                                            </p:txEl>
                                          </p:spTgt>
                                        </p:tgtEl>
                                      </p:cBhvr>
                                      <p:to x="100000" y="100000"/>
                                    </p:animScale>
                                    <p:animScale>
                                      <p:cBhvr>
                                        <p:cTn id="33" dur="26">
                                          <p:stCondLst>
                                            <p:cond delay="1312"/>
                                          </p:stCondLst>
                                        </p:cTn>
                                        <p:tgtEl>
                                          <p:spTgt spid="5">
                                            <p:txEl>
                                              <p:pRg st="2" end="2"/>
                                            </p:txEl>
                                          </p:spTgt>
                                        </p:tgtEl>
                                      </p:cBhvr>
                                      <p:to x="100000" y="80000"/>
                                    </p:animScale>
                                    <p:animScale>
                                      <p:cBhvr>
                                        <p:cTn id="34" dur="166" decel="50000">
                                          <p:stCondLst>
                                            <p:cond delay="1338"/>
                                          </p:stCondLst>
                                        </p:cTn>
                                        <p:tgtEl>
                                          <p:spTgt spid="5">
                                            <p:txEl>
                                              <p:pRg st="2" end="2"/>
                                            </p:txEl>
                                          </p:spTgt>
                                        </p:tgtEl>
                                      </p:cBhvr>
                                      <p:to x="100000" y="100000"/>
                                    </p:animScale>
                                    <p:animScale>
                                      <p:cBhvr>
                                        <p:cTn id="35" dur="26">
                                          <p:stCondLst>
                                            <p:cond delay="1642"/>
                                          </p:stCondLst>
                                        </p:cTn>
                                        <p:tgtEl>
                                          <p:spTgt spid="5">
                                            <p:txEl>
                                              <p:pRg st="2" end="2"/>
                                            </p:txEl>
                                          </p:spTgt>
                                        </p:tgtEl>
                                      </p:cBhvr>
                                      <p:to x="100000" y="90000"/>
                                    </p:animScale>
                                    <p:animScale>
                                      <p:cBhvr>
                                        <p:cTn id="36" dur="166" decel="50000">
                                          <p:stCondLst>
                                            <p:cond delay="1668"/>
                                          </p:stCondLst>
                                        </p:cTn>
                                        <p:tgtEl>
                                          <p:spTgt spid="5">
                                            <p:txEl>
                                              <p:pRg st="2" end="2"/>
                                            </p:txEl>
                                          </p:spTgt>
                                        </p:tgtEl>
                                      </p:cBhvr>
                                      <p:to x="100000" y="100000"/>
                                    </p:animScale>
                                    <p:animScale>
                                      <p:cBhvr>
                                        <p:cTn id="37" dur="26">
                                          <p:stCondLst>
                                            <p:cond delay="1808"/>
                                          </p:stCondLst>
                                        </p:cTn>
                                        <p:tgtEl>
                                          <p:spTgt spid="5">
                                            <p:txEl>
                                              <p:pRg st="2" end="2"/>
                                            </p:txEl>
                                          </p:spTgt>
                                        </p:tgtEl>
                                      </p:cBhvr>
                                      <p:to x="100000" y="95000"/>
                                    </p:animScale>
                                    <p:animScale>
                                      <p:cBhvr>
                                        <p:cTn id="38" dur="166" decel="50000">
                                          <p:stCondLst>
                                            <p:cond delay="1834"/>
                                          </p:stCondLst>
                                        </p:cTn>
                                        <p:tgtEl>
                                          <p:spTgt spid="5">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5">
                                            <p:txEl>
                                              <p:pRg st="4" end="4"/>
                                            </p:txEl>
                                          </p:spTgt>
                                        </p:tgtEl>
                                        <p:attrNameLst>
                                          <p:attrName>style.visibility</p:attrName>
                                        </p:attrNameLst>
                                      </p:cBhvr>
                                      <p:to>
                                        <p:strVal val="visible"/>
                                      </p:to>
                                    </p:set>
                                    <p:animEffect transition="in" filter="wipe(down)">
                                      <p:cBhvr>
                                        <p:cTn id="43" dur="580">
                                          <p:stCondLst>
                                            <p:cond delay="0"/>
                                          </p:stCondLst>
                                        </p:cTn>
                                        <p:tgtEl>
                                          <p:spTgt spid="5">
                                            <p:txEl>
                                              <p:pRg st="4" end="4"/>
                                            </p:txEl>
                                          </p:spTgt>
                                        </p:tgtEl>
                                      </p:cBhvr>
                                    </p:animEffect>
                                    <p:anim calcmode="lin" valueType="num">
                                      <p:cBhvr>
                                        <p:cTn id="44" dur="1822" tmFilter="0,0; 0.14,0.36; 0.43,0.73; 0.71,0.91; 1.0,1.0">
                                          <p:stCondLst>
                                            <p:cond delay="0"/>
                                          </p:stCondLst>
                                        </p:cTn>
                                        <p:tgtEl>
                                          <p:spTgt spid="5">
                                            <p:txEl>
                                              <p:pRg st="4" end="4"/>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5">
                                            <p:txEl>
                                              <p:pRg st="4" end="4"/>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5">
                                            <p:txEl>
                                              <p:pRg st="4" end="4"/>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5">
                                            <p:txEl>
                                              <p:pRg st="4" end="4"/>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5">
                                            <p:txEl>
                                              <p:pRg st="4" end="4"/>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5">
                                            <p:txEl>
                                              <p:pRg st="4" end="4"/>
                                            </p:txEl>
                                          </p:spTgt>
                                        </p:tgtEl>
                                      </p:cBhvr>
                                      <p:to x="100000" y="60000"/>
                                    </p:animScale>
                                    <p:animScale>
                                      <p:cBhvr>
                                        <p:cTn id="50" dur="166" decel="50000">
                                          <p:stCondLst>
                                            <p:cond delay="676"/>
                                          </p:stCondLst>
                                        </p:cTn>
                                        <p:tgtEl>
                                          <p:spTgt spid="5">
                                            <p:txEl>
                                              <p:pRg st="4" end="4"/>
                                            </p:txEl>
                                          </p:spTgt>
                                        </p:tgtEl>
                                      </p:cBhvr>
                                      <p:to x="100000" y="100000"/>
                                    </p:animScale>
                                    <p:animScale>
                                      <p:cBhvr>
                                        <p:cTn id="51" dur="26">
                                          <p:stCondLst>
                                            <p:cond delay="1312"/>
                                          </p:stCondLst>
                                        </p:cTn>
                                        <p:tgtEl>
                                          <p:spTgt spid="5">
                                            <p:txEl>
                                              <p:pRg st="4" end="4"/>
                                            </p:txEl>
                                          </p:spTgt>
                                        </p:tgtEl>
                                      </p:cBhvr>
                                      <p:to x="100000" y="80000"/>
                                    </p:animScale>
                                    <p:animScale>
                                      <p:cBhvr>
                                        <p:cTn id="52" dur="166" decel="50000">
                                          <p:stCondLst>
                                            <p:cond delay="1338"/>
                                          </p:stCondLst>
                                        </p:cTn>
                                        <p:tgtEl>
                                          <p:spTgt spid="5">
                                            <p:txEl>
                                              <p:pRg st="4" end="4"/>
                                            </p:txEl>
                                          </p:spTgt>
                                        </p:tgtEl>
                                      </p:cBhvr>
                                      <p:to x="100000" y="100000"/>
                                    </p:animScale>
                                    <p:animScale>
                                      <p:cBhvr>
                                        <p:cTn id="53" dur="26">
                                          <p:stCondLst>
                                            <p:cond delay="1642"/>
                                          </p:stCondLst>
                                        </p:cTn>
                                        <p:tgtEl>
                                          <p:spTgt spid="5">
                                            <p:txEl>
                                              <p:pRg st="4" end="4"/>
                                            </p:txEl>
                                          </p:spTgt>
                                        </p:tgtEl>
                                      </p:cBhvr>
                                      <p:to x="100000" y="90000"/>
                                    </p:animScale>
                                    <p:animScale>
                                      <p:cBhvr>
                                        <p:cTn id="54" dur="166" decel="50000">
                                          <p:stCondLst>
                                            <p:cond delay="1668"/>
                                          </p:stCondLst>
                                        </p:cTn>
                                        <p:tgtEl>
                                          <p:spTgt spid="5">
                                            <p:txEl>
                                              <p:pRg st="4" end="4"/>
                                            </p:txEl>
                                          </p:spTgt>
                                        </p:tgtEl>
                                      </p:cBhvr>
                                      <p:to x="100000" y="100000"/>
                                    </p:animScale>
                                    <p:animScale>
                                      <p:cBhvr>
                                        <p:cTn id="55" dur="26">
                                          <p:stCondLst>
                                            <p:cond delay="1808"/>
                                          </p:stCondLst>
                                        </p:cTn>
                                        <p:tgtEl>
                                          <p:spTgt spid="5">
                                            <p:txEl>
                                              <p:pRg st="4" end="4"/>
                                            </p:txEl>
                                          </p:spTgt>
                                        </p:tgtEl>
                                      </p:cBhvr>
                                      <p:to x="100000" y="95000"/>
                                    </p:animScale>
                                    <p:animScale>
                                      <p:cBhvr>
                                        <p:cTn id="56" dur="166" decel="50000">
                                          <p:stCondLst>
                                            <p:cond delay="1834"/>
                                          </p:stCondLst>
                                        </p:cTn>
                                        <p:tgtEl>
                                          <p:spTgt spid="5">
                                            <p:txEl>
                                              <p:pRg st="4" end="4"/>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5">
                                            <p:txEl>
                                              <p:pRg st="6" end="6"/>
                                            </p:txEl>
                                          </p:spTgt>
                                        </p:tgtEl>
                                        <p:attrNameLst>
                                          <p:attrName>style.visibility</p:attrName>
                                        </p:attrNameLst>
                                      </p:cBhvr>
                                      <p:to>
                                        <p:strVal val="visible"/>
                                      </p:to>
                                    </p:set>
                                    <p:animEffect transition="in" filter="wipe(down)">
                                      <p:cBhvr>
                                        <p:cTn id="61" dur="580">
                                          <p:stCondLst>
                                            <p:cond delay="0"/>
                                          </p:stCondLst>
                                        </p:cTn>
                                        <p:tgtEl>
                                          <p:spTgt spid="5">
                                            <p:txEl>
                                              <p:pRg st="6" end="6"/>
                                            </p:txEl>
                                          </p:spTgt>
                                        </p:tgtEl>
                                      </p:cBhvr>
                                    </p:animEffect>
                                    <p:anim calcmode="lin" valueType="num">
                                      <p:cBhvr>
                                        <p:cTn id="62" dur="1822" tmFilter="0,0; 0.14,0.36; 0.43,0.73; 0.71,0.91; 1.0,1.0">
                                          <p:stCondLst>
                                            <p:cond delay="0"/>
                                          </p:stCondLst>
                                        </p:cTn>
                                        <p:tgtEl>
                                          <p:spTgt spid="5">
                                            <p:txEl>
                                              <p:pRg st="6" end="6"/>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5">
                                            <p:txEl>
                                              <p:pRg st="6" end="6"/>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5">
                                            <p:txEl>
                                              <p:pRg st="6" end="6"/>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5">
                                            <p:txEl>
                                              <p:pRg st="6" end="6"/>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5">
                                            <p:txEl>
                                              <p:pRg st="6" end="6"/>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5">
                                            <p:txEl>
                                              <p:pRg st="6" end="6"/>
                                            </p:txEl>
                                          </p:spTgt>
                                        </p:tgtEl>
                                      </p:cBhvr>
                                      <p:to x="100000" y="60000"/>
                                    </p:animScale>
                                    <p:animScale>
                                      <p:cBhvr>
                                        <p:cTn id="68" dur="166" decel="50000">
                                          <p:stCondLst>
                                            <p:cond delay="676"/>
                                          </p:stCondLst>
                                        </p:cTn>
                                        <p:tgtEl>
                                          <p:spTgt spid="5">
                                            <p:txEl>
                                              <p:pRg st="6" end="6"/>
                                            </p:txEl>
                                          </p:spTgt>
                                        </p:tgtEl>
                                      </p:cBhvr>
                                      <p:to x="100000" y="100000"/>
                                    </p:animScale>
                                    <p:animScale>
                                      <p:cBhvr>
                                        <p:cTn id="69" dur="26">
                                          <p:stCondLst>
                                            <p:cond delay="1312"/>
                                          </p:stCondLst>
                                        </p:cTn>
                                        <p:tgtEl>
                                          <p:spTgt spid="5">
                                            <p:txEl>
                                              <p:pRg st="6" end="6"/>
                                            </p:txEl>
                                          </p:spTgt>
                                        </p:tgtEl>
                                      </p:cBhvr>
                                      <p:to x="100000" y="80000"/>
                                    </p:animScale>
                                    <p:animScale>
                                      <p:cBhvr>
                                        <p:cTn id="70" dur="166" decel="50000">
                                          <p:stCondLst>
                                            <p:cond delay="1338"/>
                                          </p:stCondLst>
                                        </p:cTn>
                                        <p:tgtEl>
                                          <p:spTgt spid="5">
                                            <p:txEl>
                                              <p:pRg st="6" end="6"/>
                                            </p:txEl>
                                          </p:spTgt>
                                        </p:tgtEl>
                                      </p:cBhvr>
                                      <p:to x="100000" y="100000"/>
                                    </p:animScale>
                                    <p:animScale>
                                      <p:cBhvr>
                                        <p:cTn id="71" dur="26">
                                          <p:stCondLst>
                                            <p:cond delay="1642"/>
                                          </p:stCondLst>
                                        </p:cTn>
                                        <p:tgtEl>
                                          <p:spTgt spid="5">
                                            <p:txEl>
                                              <p:pRg st="6" end="6"/>
                                            </p:txEl>
                                          </p:spTgt>
                                        </p:tgtEl>
                                      </p:cBhvr>
                                      <p:to x="100000" y="90000"/>
                                    </p:animScale>
                                    <p:animScale>
                                      <p:cBhvr>
                                        <p:cTn id="72" dur="166" decel="50000">
                                          <p:stCondLst>
                                            <p:cond delay="1668"/>
                                          </p:stCondLst>
                                        </p:cTn>
                                        <p:tgtEl>
                                          <p:spTgt spid="5">
                                            <p:txEl>
                                              <p:pRg st="6" end="6"/>
                                            </p:txEl>
                                          </p:spTgt>
                                        </p:tgtEl>
                                      </p:cBhvr>
                                      <p:to x="100000" y="100000"/>
                                    </p:animScale>
                                    <p:animScale>
                                      <p:cBhvr>
                                        <p:cTn id="73" dur="26">
                                          <p:stCondLst>
                                            <p:cond delay="1808"/>
                                          </p:stCondLst>
                                        </p:cTn>
                                        <p:tgtEl>
                                          <p:spTgt spid="5">
                                            <p:txEl>
                                              <p:pRg st="6" end="6"/>
                                            </p:txEl>
                                          </p:spTgt>
                                        </p:tgtEl>
                                      </p:cBhvr>
                                      <p:to x="100000" y="95000"/>
                                    </p:animScale>
                                    <p:animScale>
                                      <p:cBhvr>
                                        <p:cTn id="74" dur="166" decel="50000">
                                          <p:stCondLst>
                                            <p:cond delay="1834"/>
                                          </p:stCondLst>
                                        </p:cTn>
                                        <p:tgtEl>
                                          <p:spTgt spid="5">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EC09DF24-BA5C-DD40-91C9-1605EDC28F9A}"/>
              </a:ext>
            </a:extLst>
          </p:cNvPr>
          <p:cNvGrpSpPr/>
          <p:nvPr/>
        </p:nvGrpSpPr>
        <p:grpSpPr>
          <a:xfrm>
            <a:off x="0" y="0"/>
            <a:ext cx="12192000" cy="429208"/>
            <a:chOff x="0" y="0"/>
            <a:chExt cx="12192000" cy="429208"/>
          </a:xfrm>
        </p:grpSpPr>
        <p:sp>
          <p:nvSpPr>
            <p:cNvPr id="3" name="Rettangolo 2">
              <a:extLst>
                <a:ext uri="{FF2B5EF4-FFF2-40B4-BE49-F238E27FC236}">
                  <a16:creationId xmlns:a16="http://schemas.microsoft.com/office/drawing/2014/main" id="{81BD16CB-1D67-6F96-5B00-BE0837721C19}"/>
                </a:ext>
              </a:extLst>
            </p:cNvPr>
            <p:cNvSpPr/>
            <p:nvPr/>
          </p:nvSpPr>
          <p:spPr>
            <a:xfrm>
              <a:off x="0" y="0"/>
              <a:ext cx="12192000" cy="429208"/>
            </a:xfrm>
            <a:prstGeom prst="rect">
              <a:avLst/>
            </a:prstGeom>
            <a:solidFill>
              <a:srgbClr val="359CA1"/>
            </a:solidFill>
            <a:ln>
              <a:solidFill>
                <a:srgbClr val="359C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C4F48FFB-79E8-B9A0-B8AA-874A3FE033F6}"/>
                </a:ext>
              </a:extLst>
            </p:cNvPr>
            <p:cNvSpPr txBox="1"/>
            <p:nvPr/>
          </p:nvSpPr>
          <p:spPr>
            <a:xfrm>
              <a:off x="1720234" y="59876"/>
              <a:ext cx="8425543" cy="369332"/>
            </a:xfrm>
            <a:prstGeom prst="rect">
              <a:avLst/>
            </a:prstGeom>
            <a:noFill/>
          </p:spPr>
          <p:txBody>
            <a:bodyPr wrap="square" rtlCol="0">
              <a:spAutoFit/>
            </a:bodyPr>
            <a:lstStyle/>
            <a:p>
              <a:pPr algn="ctr"/>
              <a:r>
                <a:rPr lang="it-IT" dirty="0">
                  <a:solidFill>
                    <a:schemeClr val="bg1"/>
                  </a:solidFill>
                </a:rPr>
                <a:t>TRAPPOLE DA EVITARE</a:t>
              </a:r>
            </a:p>
          </p:txBody>
        </p:sp>
      </p:grpSp>
      <p:sp>
        <p:nvSpPr>
          <p:cNvPr id="5" name="Rettangolo 4">
            <a:extLst>
              <a:ext uri="{FF2B5EF4-FFF2-40B4-BE49-F238E27FC236}">
                <a16:creationId xmlns:a16="http://schemas.microsoft.com/office/drawing/2014/main" id="{800AEB1B-3C83-C6FA-8CFB-EA583F6D3ED4}"/>
              </a:ext>
            </a:extLst>
          </p:cNvPr>
          <p:cNvSpPr/>
          <p:nvPr/>
        </p:nvSpPr>
        <p:spPr>
          <a:xfrm>
            <a:off x="514772" y="1928650"/>
            <a:ext cx="11677228" cy="2246769"/>
          </a:xfrm>
          <a:prstGeom prst="rect">
            <a:avLst/>
          </a:prstGeom>
        </p:spPr>
        <p:txBody>
          <a:bodyPr wrap="square">
            <a:spAutoFit/>
          </a:bodyPr>
          <a:lstStyle/>
          <a:p>
            <a:pPr marL="457200" indent="-457200" eaLnBrk="1" hangingPunct="1">
              <a:buFont typeface="Arial" panose="020B0604020202020204" pitchFamily="34" charset="0"/>
              <a:buChar char="•"/>
              <a:defRPr/>
            </a:pPr>
            <a:r>
              <a:rPr lang="it-IT" sz="2800" dirty="0">
                <a:latin typeface="+mn-lt"/>
              </a:rPr>
              <a:t>K.P.I.: non concordati, non utilizzati, incongrui</a:t>
            </a:r>
          </a:p>
          <a:p>
            <a:pPr eaLnBrk="1" hangingPunct="1">
              <a:buFontTx/>
              <a:buChar char="-"/>
              <a:defRPr/>
            </a:pPr>
            <a:endParaRPr lang="it-IT" sz="2800" dirty="0">
              <a:latin typeface="+mn-lt"/>
            </a:endParaRPr>
          </a:p>
          <a:p>
            <a:pPr marL="457200" indent="-457200" eaLnBrk="1" hangingPunct="1">
              <a:buFont typeface="Arial" panose="020B0604020202020204" pitchFamily="34" charset="0"/>
              <a:buChar char="•"/>
              <a:defRPr/>
            </a:pPr>
            <a:r>
              <a:rPr lang="it-IT" sz="2800" dirty="0">
                <a:latin typeface="+mn-lt"/>
              </a:rPr>
              <a:t>Timore sulla condivisione delle conoscenze (senso di perdita del know-how)</a:t>
            </a:r>
          </a:p>
          <a:p>
            <a:pPr eaLnBrk="1" hangingPunct="1">
              <a:buFontTx/>
              <a:buChar char="-"/>
              <a:defRPr/>
            </a:pPr>
            <a:endParaRPr lang="it-IT" sz="2800" dirty="0">
              <a:latin typeface="+mn-lt"/>
            </a:endParaRPr>
          </a:p>
          <a:p>
            <a:pPr marL="457200" indent="-457200" eaLnBrk="1" hangingPunct="1">
              <a:buFont typeface="Arial" panose="020B0604020202020204" pitchFamily="34" charset="0"/>
              <a:buChar char="•"/>
              <a:defRPr/>
            </a:pPr>
            <a:r>
              <a:rPr lang="it-IT" sz="2800" dirty="0">
                <a:latin typeface="+mn-lt"/>
              </a:rPr>
              <a:t>Mancato riconoscimento capacità e competenza del partner</a:t>
            </a:r>
          </a:p>
        </p:txBody>
      </p:sp>
    </p:spTree>
    <p:extLst>
      <p:ext uri="{BB962C8B-B14F-4D97-AF65-F5344CB8AC3E}">
        <p14:creationId xmlns:p14="http://schemas.microsoft.com/office/powerpoint/2010/main" val="407461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wipe(down)">
                                      <p:cBhvr>
                                        <p:cTn id="25" dur="580">
                                          <p:stCondLst>
                                            <p:cond delay="0"/>
                                          </p:stCondLst>
                                        </p:cTn>
                                        <p:tgtEl>
                                          <p:spTgt spid="5">
                                            <p:txEl>
                                              <p:pRg st="2" end="2"/>
                                            </p:txEl>
                                          </p:spTgt>
                                        </p:tgtEl>
                                      </p:cBhvr>
                                    </p:animEffect>
                                    <p:anim calcmode="lin" valueType="num">
                                      <p:cBhvr>
                                        <p:cTn id="26" dur="1822" tmFilter="0,0; 0.14,0.36; 0.43,0.73; 0.71,0.91; 1.0,1.0">
                                          <p:stCondLst>
                                            <p:cond delay="0"/>
                                          </p:stCondLst>
                                        </p:cTn>
                                        <p:tgtEl>
                                          <p:spTgt spid="5">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xEl>
                                              <p:pRg st="2" end="2"/>
                                            </p:txEl>
                                          </p:spTgt>
                                        </p:tgtEl>
                                      </p:cBhvr>
                                      <p:to x="100000" y="60000"/>
                                    </p:animScale>
                                    <p:animScale>
                                      <p:cBhvr>
                                        <p:cTn id="32" dur="166" decel="50000">
                                          <p:stCondLst>
                                            <p:cond delay="676"/>
                                          </p:stCondLst>
                                        </p:cTn>
                                        <p:tgtEl>
                                          <p:spTgt spid="5">
                                            <p:txEl>
                                              <p:pRg st="2" end="2"/>
                                            </p:txEl>
                                          </p:spTgt>
                                        </p:tgtEl>
                                      </p:cBhvr>
                                      <p:to x="100000" y="100000"/>
                                    </p:animScale>
                                    <p:animScale>
                                      <p:cBhvr>
                                        <p:cTn id="33" dur="26">
                                          <p:stCondLst>
                                            <p:cond delay="1312"/>
                                          </p:stCondLst>
                                        </p:cTn>
                                        <p:tgtEl>
                                          <p:spTgt spid="5">
                                            <p:txEl>
                                              <p:pRg st="2" end="2"/>
                                            </p:txEl>
                                          </p:spTgt>
                                        </p:tgtEl>
                                      </p:cBhvr>
                                      <p:to x="100000" y="80000"/>
                                    </p:animScale>
                                    <p:animScale>
                                      <p:cBhvr>
                                        <p:cTn id="34" dur="166" decel="50000">
                                          <p:stCondLst>
                                            <p:cond delay="1338"/>
                                          </p:stCondLst>
                                        </p:cTn>
                                        <p:tgtEl>
                                          <p:spTgt spid="5">
                                            <p:txEl>
                                              <p:pRg st="2" end="2"/>
                                            </p:txEl>
                                          </p:spTgt>
                                        </p:tgtEl>
                                      </p:cBhvr>
                                      <p:to x="100000" y="100000"/>
                                    </p:animScale>
                                    <p:animScale>
                                      <p:cBhvr>
                                        <p:cTn id="35" dur="26">
                                          <p:stCondLst>
                                            <p:cond delay="1642"/>
                                          </p:stCondLst>
                                        </p:cTn>
                                        <p:tgtEl>
                                          <p:spTgt spid="5">
                                            <p:txEl>
                                              <p:pRg st="2" end="2"/>
                                            </p:txEl>
                                          </p:spTgt>
                                        </p:tgtEl>
                                      </p:cBhvr>
                                      <p:to x="100000" y="90000"/>
                                    </p:animScale>
                                    <p:animScale>
                                      <p:cBhvr>
                                        <p:cTn id="36" dur="166" decel="50000">
                                          <p:stCondLst>
                                            <p:cond delay="1668"/>
                                          </p:stCondLst>
                                        </p:cTn>
                                        <p:tgtEl>
                                          <p:spTgt spid="5">
                                            <p:txEl>
                                              <p:pRg st="2" end="2"/>
                                            </p:txEl>
                                          </p:spTgt>
                                        </p:tgtEl>
                                      </p:cBhvr>
                                      <p:to x="100000" y="100000"/>
                                    </p:animScale>
                                    <p:animScale>
                                      <p:cBhvr>
                                        <p:cTn id="37" dur="26">
                                          <p:stCondLst>
                                            <p:cond delay="1808"/>
                                          </p:stCondLst>
                                        </p:cTn>
                                        <p:tgtEl>
                                          <p:spTgt spid="5">
                                            <p:txEl>
                                              <p:pRg st="2" end="2"/>
                                            </p:txEl>
                                          </p:spTgt>
                                        </p:tgtEl>
                                      </p:cBhvr>
                                      <p:to x="100000" y="95000"/>
                                    </p:animScale>
                                    <p:animScale>
                                      <p:cBhvr>
                                        <p:cTn id="38" dur="166" decel="50000">
                                          <p:stCondLst>
                                            <p:cond delay="1834"/>
                                          </p:stCondLst>
                                        </p:cTn>
                                        <p:tgtEl>
                                          <p:spTgt spid="5">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5">
                                            <p:txEl>
                                              <p:pRg st="4" end="4"/>
                                            </p:txEl>
                                          </p:spTgt>
                                        </p:tgtEl>
                                        <p:attrNameLst>
                                          <p:attrName>style.visibility</p:attrName>
                                        </p:attrNameLst>
                                      </p:cBhvr>
                                      <p:to>
                                        <p:strVal val="visible"/>
                                      </p:to>
                                    </p:set>
                                    <p:animEffect transition="in" filter="wipe(down)">
                                      <p:cBhvr>
                                        <p:cTn id="43" dur="580">
                                          <p:stCondLst>
                                            <p:cond delay="0"/>
                                          </p:stCondLst>
                                        </p:cTn>
                                        <p:tgtEl>
                                          <p:spTgt spid="5">
                                            <p:txEl>
                                              <p:pRg st="4" end="4"/>
                                            </p:txEl>
                                          </p:spTgt>
                                        </p:tgtEl>
                                      </p:cBhvr>
                                    </p:animEffect>
                                    <p:anim calcmode="lin" valueType="num">
                                      <p:cBhvr>
                                        <p:cTn id="44" dur="1822" tmFilter="0,0; 0.14,0.36; 0.43,0.73; 0.71,0.91; 1.0,1.0">
                                          <p:stCondLst>
                                            <p:cond delay="0"/>
                                          </p:stCondLst>
                                        </p:cTn>
                                        <p:tgtEl>
                                          <p:spTgt spid="5">
                                            <p:txEl>
                                              <p:pRg st="4" end="4"/>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5">
                                            <p:txEl>
                                              <p:pRg st="4" end="4"/>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5">
                                            <p:txEl>
                                              <p:pRg st="4" end="4"/>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5">
                                            <p:txEl>
                                              <p:pRg st="4" end="4"/>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5">
                                            <p:txEl>
                                              <p:pRg st="4" end="4"/>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5">
                                            <p:txEl>
                                              <p:pRg st="4" end="4"/>
                                            </p:txEl>
                                          </p:spTgt>
                                        </p:tgtEl>
                                      </p:cBhvr>
                                      <p:to x="100000" y="60000"/>
                                    </p:animScale>
                                    <p:animScale>
                                      <p:cBhvr>
                                        <p:cTn id="50" dur="166" decel="50000">
                                          <p:stCondLst>
                                            <p:cond delay="676"/>
                                          </p:stCondLst>
                                        </p:cTn>
                                        <p:tgtEl>
                                          <p:spTgt spid="5">
                                            <p:txEl>
                                              <p:pRg st="4" end="4"/>
                                            </p:txEl>
                                          </p:spTgt>
                                        </p:tgtEl>
                                      </p:cBhvr>
                                      <p:to x="100000" y="100000"/>
                                    </p:animScale>
                                    <p:animScale>
                                      <p:cBhvr>
                                        <p:cTn id="51" dur="26">
                                          <p:stCondLst>
                                            <p:cond delay="1312"/>
                                          </p:stCondLst>
                                        </p:cTn>
                                        <p:tgtEl>
                                          <p:spTgt spid="5">
                                            <p:txEl>
                                              <p:pRg st="4" end="4"/>
                                            </p:txEl>
                                          </p:spTgt>
                                        </p:tgtEl>
                                      </p:cBhvr>
                                      <p:to x="100000" y="80000"/>
                                    </p:animScale>
                                    <p:animScale>
                                      <p:cBhvr>
                                        <p:cTn id="52" dur="166" decel="50000">
                                          <p:stCondLst>
                                            <p:cond delay="1338"/>
                                          </p:stCondLst>
                                        </p:cTn>
                                        <p:tgtEl>
                                          <p:spTgt spid="5">
                                            <p:txEl>
                                              <p:pRg st="4" end="4"/>
                                            </p:txEl>
                                          </p:spTgt>
                                        </p:tgtEl>
                                      </p:cBhvr>
                                      <p:to x="100000" y="100000"/>
                                    </p:animScale>
                                    <p:animScale>
                                      <p:cBhvr>
                                        <p:cTn id="53" dur="26">
                                          <p:stCondLst>
                                            <p:cond delay="1642"/>
                                          </p:stCondLst>
                                        </p:cTn>
                                        <p:tgtEl>
                                          <p:spTgt spid="5">
                                            <p:txEl>
                                              <p:pRg st="4" end="4"/>
                                            </p:txEl>
                                          </p:spTgt>
                                        </p:tgtEl>
                                      </p:cBhvr>
                                      <p:to x="100000" y="90000"/>
                                    </p:animScale>
                                    <p:animScale>
                                      <p:cBhvr>
                                        <p:cTn id="54" dur="166" decel="50000">
                                          <p:stCondLst>
                                            <p:cond delay="1668"/>
                                          </p:stCondLst>
                                        </p:cTn>
                                        <p:tgtEl>
                                          <p:spTgt spid="5">
                                            <p:txEl>
                                              <p:pRg st="4" end="4"/>
                                            </p:txEl>
                                          </p:spTgt>
                                        </p:tgtEl>
                                      </p:cBhvr>
                                      <p:to x="100000" y="100000"/>
                                    </p:animScale>
                                    <p:animScale>
                                      <p:cBhvr>
                                        <p:cTn id="55" dur="26">
                                          <p:stCondLst>
                                            <p:cond delay="1808"/>
                                          </p:stCondLst>
                                        </p:cTn>
                                        <p:tgtEl>
                                          <p:spTgt spid="5">
                                            <p:txEl>
                                              <p:pRg st="4" end="4"/>
                                            </p:txEl>
                                          </p:spTgt>
                                        </p:tgtEl>
                                      </p:cBhvr>
                                      <p:to x="100000" y="95000"/>
                                    </p:animScale>
                                    <p:animScale>
                                      <p:cBhvr>
                                        <p:cTn id="56" dur="166" decel="50000">
                                          <p:stCondLst>
                                            <p:cond delay="1834"/>
                                          </p:stCondLst>
                                        </p:cTn>
                                        <p:tgtEl>
                                          <p:spTgt spid="5">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1">
            <a:extLst>
              <a:ext uri="{FF2B5EF4-FFF2-40B4-BE49-F238E27FC236}">
                <a16:creationId xmlns:a16="http://schemas.microsoft.com/office/drawing/2014/main" id="{ED1746C5-C78A-21A9-2BDC-8B027AEB47DE}"/>
              </a:ext>
            </a:extLst>
          </p:cNvPr>
          <p:cNvSpPr>
            <a:spLocks noChangeArrowheads="1"/>
          </p:cNvSpPr>
          <p:nvPr/>
        </p:nvSpPr>
        <p:spPr bwMode="auto">
          <a:xfrm>
            <a:off x="1441612" y="1460208"/>
            <a:ext cx="10081694"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5400" dirty="0">
                <a:latin typeface="Monotype Corsiva" panose="03010101010201010101" pitchFamily="66" charset="0"/>
              </a:rPr>
              <a:t>Quando non si può tornare indietro bisogna preoccuparsi soltanto del miglior modo di avanzare. (Paulo Coelho)</a:t>
            </a:r>
          </a:p>
        </p:txBody>
      </p:sp>
    </p:spTree>
    <p:extLst>
      <p:ext uri="{BB962C8B-B14F-4D97-AF65-F5344CB8AC3E}">
        <p14:creationId xmlns:p14="http://schemas.microsoft.com/office/powerpoint/2010/main" val="3752395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1870</TotalTime>
  <Words>5993</Words>
  <Application>Microsoft Office PowerPoint</Application>
  <PresentationFormat>Widescreen</PresentationFormat>
  <Paragraphs>1012</Paragraphs>
  <Slides>84</Slides>
  <Notes>0</Notes>
  <HiddenSlides>0</HiddenSlides>
  <MMClips>0</MMClips>
  <ScaleCrop>false</ScaleCrop>
  <HeadingPairs>
    <vt:vector size="8" baseType="variant">
      <vt:variant>
        <vt:lpstr>Caratteri utilizzati</vt:lpstr>
      </vt:variant>
      <vt:variant>
        <vt:i4>9</vt:i4>
      </vt:variant>
      <vt:variant>
        <vt:lpstr>Tema</vt:lpstr>
      </vt:variant>
      <vt:variant>
        <vt:i4>1</vt:i4>
      </vt:variant>
      <vt:variant>
        <vt:lpstr>Server OLE incorporati</vt:lpstr>
      </vt:variant>
      <vt:variant>
        <vt:i4>2</vt:i4>
      </vt:variant>
      <vt:variant>
        <vt:lpstr>Titoli diapositive</vt:lpstr>
      </vt:variant>
      <vt:variant>
        <vt:i4>84</vt:i4>
      </vt:variant>
    </vt:vector>
  </HeadingPairs>
  <TitlesOfParts>
    <vt:vector size="96" baseType="lpstr">
      <vt:lpstr>Arial</vt:lpstr>
      <vt:lpstr>Calibri</vt:lpstr>
      <vt:lpstr>Calibri Light</vt:lpstr>
      <vt:lpstr>Comic Sans MS</vt:lpstr>
      <vt:lpstr>Monotype Corsiva</vt:lpstr>
      <vt:lpstr>Symbol</vt:lpstr>
      <vt:lpstr>Times New Roman</vt:lpstr>
      <vt:lpstr>TimesNewRomanPS</vt:lpstr>
      <vt:lpstr>Wingdings</vt:lpstr>
      <vt:lpstr>Tema di Office</vt:lpstr>
      <vt:lpstr>Chart</vt:lpstr>
      <vt:lpstr>Grafico di Microsoft Excel</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Cristiana Bernini</dc:creator>
  <cp:lastModifiedBy>Carolina Martinelli</cp:lastModifiedBy>
  <cp:revision>3</cp:revision>
  <dcterms:created xsi:type="dcterms:W3CDTF">2023-06-22T10:18:33Z</dcterms:created>
  <dcterms:modified xsi:type="dcterms:W3CDTF">2023-07-21T06:52:14Z</dcterms:modified>
</cp:coreProperties>
</file>